
<file path=[Content_Types].xml><?xml version="1.0" encoding="utf-8"?>
<Types xmlns="http://schemas.openxmlformats.org/package/2006/content-types">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0" r:id="rId1"/>
  </p:sldMasterIdLst>
  <p:notesMasterIdLst>
    <p:notesMasterId r:id="rId47"/>
  </p:notesMasterIdLst>
  <p:handoutMasterIdLst>
    <p:handoutMasterId r:id="rId48"/>
  </p:handoutMasterIdLst>
  <p:sldIdLst>
    <p:sldId id="256" r:id="rId2"/>
    <p:sldId id="261" r:id="rId3"/>
    <p:sldId id="305" r:id="rId4"/>
    <p:sldId id="306" r:id="rId5"/>
    <p:sldId id="304" r:id="rId6"/>
    <p:sldId id="307" r:id="rId7"/>
    <p:sldId id="309" r:id="rId8"/>
    <p:sldId id="384" r:id="rId9"/>
    <p:sldId id="395" r:id="rId10"/>
    <p:sldId id="396" r:id="rId11"/>
    <p:sldId id="388" r:id="rId12"/>
    <p:sldId id="393" r:id="rId13"/>
    <p:sldId id="397" r:id="rId14"/>
    <p:sldId id="354" r:id="rId15"/>
    <p:sldId id="356" r:id="rId16"/>
    <p:sldId id="357" r:id="rId17"/>
    <p:sldId id="370" r:id="rId18"/>
    <p:sldId id="372" r:id="rId19"/>
    <p:sldId id="374" r:id="rId20"/>
    <p:sldId id="375" r:id="rId21"/>
    <p:sldId id="376" r:id="rId22"/>
    <p:sldId id="378" r:id="rId23"/>
    <p:sldId id="377" r:id="rId24"/>
    <p:sldId id="380" r:id="rId25"/>
    <p:sldId id="383" r:id="rId26"/>
    <p:sldId id="349" r:id="rId27"/>
    <p:sldId id="350" r:id="rId28"/>
    <p:sldId id="313" r:id="rId29"/>
    <p:sldId id="314" r:id="rId30"/>
    <p:sldId id="316" r:id="rId31"/>
    <p:sldId id="317" r:id="rId32"/>
    <p:sldId id="321" r:id="rId33"/>
    <p:sldId id="322" r:id="rId34"/>
    <p:sldId id="351" r:id="rId35"/>
    <p:sldId id="327" r:id="rId36"/>
    <p:sldId id="331" r:id="rId37"/>
    <p:sldId id="342" r:id="rId38"/>
    <p:sldId id="341" r:id="rId39"/>
    <p:sldId id="334" r:id="rId40"/>
    <p:sldId id="333" r:id="rId41"/>
    <p:sldId id="339" r:id="rId42"/>
    <p:sldId id="332" r:id="rId43"/>
    <p:sldId id="340" r:id="rId44"/>
    <p:sldId id="336" r:id="rId45"/>
    <p:sldId id="352" r:id="rId4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99FF"/>
    <a:srgbClr val="FFFF66"/>
    <a:srgbClr val="A73B92"/>
    <a:srgbClr val="FF9900"/>
    <a:srgbClr val="9F3789"/>
    <a:srgbClr val="00CCFF"/>
    <a:srgbClr val="663300"/>
    <a:srgbClr val="660033"/>
    <a:srgbClr val="C14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83" autoAdjust="0"/>
    <p:restoredTop sz="94075" autoAdjust="0"/>
  </p:normalViewPr>
  <p:slideViewPr>
    <p:cSldViewPr>
      <p:cViewPr varScale="1">
        <p:scale>
          <a:sx n="89" d="100"/>
          <a:sy n="89" d="100"/>
        </p:scale>
        <p:origin x="912" y="5"/>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55" d="100"/>
          <a:sy n="55" d="100"/>
        </p:scale>
        <p:origin x="-179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962C7-DE59-4766-A7DC-E52505CD88F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27A045C0-9266-41D6-A1F7-9F01AF364D9E}">
      <dgm:prSet phldrT="[文字]" custT="1"/>
      <dgm:spPr/>
      <dgm:t>
        <a:bodyPr/>
        <a:lstStyle/>
        <a:p>
          <a:r>
            <a:rPr lang="zh-TW" altLang="en-US" sz="2000" dirty="0" smtClean="0">
              <a:latin typeface="Calibri" pitchFamily="34" charset="0"/>
            </a:rPr>
            <a:t>隱私性 </a:t>
          </a:r>
          <a:r>
            <a:rPr lang="en-US" altLang="zh-TW" sz="2000" dirty="0" smtClean="0">
              <a:latin typeface="Calibri" pitchFamily="34" charset="0"/>
            </a:rPr>
            <a:t>(privacy)</a:t>
          </a:r>
          <a:endParaRPr lang="zh-TW" altLang="en-US" sz="2000" dirty="0">
            <a:latin typeface="Calibri" pitchFamily="34" charset="0"/>
          </a:endParaRPr>
        </a:p>
      </dgm:t>
    </dgm:pt>
    <dgm:pt modelId="{0E7AFD55-F71B-420E-AFA0-CC55B6427143}" type="parTrans" cxnId="{82DEE713-3E9F-4840-BB5D-7782F9FD0C18}">
      <dgm:prSet/>
      <dgm:spPr/>
      <dgm:t>
        <a:bodyPr/>
        <a:lstStyle/>
        <a:p>
          <a:endParaRPr lang="zh-TW" altLang="en-US" sz="1800">
            <a:latin typeface="Calibri" pitchFamily="34" charset="0"/>
          </a:endParaRPr>
        </a:p>
      </dgm:t>
    </dgm:pt>
    <dgm:pt modelId="{CA1CCBB0-1393-4F5C-9C35-35DA75DC8BC5}" type="sibTrans" cxnId="{82DEE713-3E9F-4840-BB5D-7782F9FD0C18}">
      <dgm:prSet/>
      <dgm:spPr/>
      <dgm:t>
        <a:bodyPr/>
        <a:lstStyle/>
        <a:p>
          <a:endParaRPr lang="zh-TW" altLang="en-US" sz="1800">
            <a:latin typeface="Calibri" pitchFamily="34" charset="0"/>
          </a:endParaRPr>
        </a:p>
      </dgm:t>
    </dgm:pt>
    <dgm:pt modelId="{C6C1FDCC-2173-4937-847F-500470774110}">
      <dgm:prSet phldrT="[文字]" custT="1"/>
      <dgm:spPr/>
      <dgm:t>
        <a:bodyPr/>
        <a:lstStyle/>
        <a:p>
          <a:r>
            <a:rPr lang="zh-TW" altLang="en-US" sz="2000" dirty="0" smtClean="0">
              <a:latin typeface="Calibri" pitchFamily="34" charset="0"/>
            </a:rPr>
            <a:t>可靠性 </a:t>
          </a:r>
          <a:r>
            <a:rPr lang="en-US" altLang="zh-TW" sz="2000" dirty="0" smtClean="0">
              <a:latin typeface="Calibri" pitchFamily="34" charset="0"/>
            </a:rPr>
            <a:t>(reliability)</a:t>
          </a:r>
          <a:endParaRPr lang="zh-TW" altLang="en-US" sz="2000" dirty="0">
            <a:latin typeface="Calibri" pitchFamily="34" charset="0"/>
          </a:endParaRPr>
        </a:p>
      </dgm:t>
    </dgm:pt>
    <dgm:pt modelId="{D68D5C51-5C07-4560-8AB3-5CC124877E8F}" type="parTrans" cxnId="{40642BF2-43D4-4FB5-9BC7-2E11BE0CDFC9}">
      <dgm:prSet/>
      <dgm:spPr/>
      <dgm:t>
        <a:bodyPr/>
        <a:lstStyle/>
        <a:p>
          <a:endParaRPr lang="zh-TW" altLang="en-US" sz="1800">
            <a:latin typeface="Calibri" pitchFamily="34" charset="0"/>
          </a:endParaRPr>
        </a:p>
      </dgm:t>
    </dgm:pt>
    <dgm:pt modelId="{A74819B8-519D-4AF3-89E2-CBAF5116F0D9}" type="sibTrans" cxnId="{40642BF2-43D4-4FB5-9BC7-2E11BE0CDFC9}">
      <dgm:prSet/>
      <dgm:spPr/>
      <dgm:t>
        <a:bodyPr/>
        <a:lstStyle/>
        <a:p>
          <a:endParaRPr lang="zh-TW" altLang="en-US" sz="1800">
            <a:latin typeface="Calibri" pitchFamily="34" charset="0"/>
          </a:endParaRPr>
        </a:p>
      </dgm:t>
    </dgm:pt>
    <dgm:pt modelId="{A647DF4E-A3E4-4471-ADEC-11806C6C7557}">
      <dgm:prSet phldrT="[文字]" custT="1"/>
      <dgm:spPr/>
      <dgm:t>
        <a:bodyPr/>
        <a:lstStyle/>
        <a:p>
          <a:r>
            <a:rPr lang="zh-TW" altLang="en-US" sz="2000" dirty="0" smtClean="0">
              <a:latin typeface="Calibri" pitchFamily="34" charset="0"/>
            </a:rPr>
            <a:t>企業誠實 </a:t>
          </a:r>
          <a:r>
            <a:rPr lang="en-US" altLang="zh-TW" sz="2000" dirty="0" smtClean="0">
              <a:latin typeface="Calibri" pitchFamily="34" charset="0"/>
            </a:rPr>
            <a:t>(business integrity)</a:t>
          </a:r>
          <a:endParaRPr lang="zh-TW" altLang="en-US" sz="2000" dirty="0">
            <a:latin typeface="Calibri" pitchFamily="34" charset="0"/>
          </a:endParaRPr>
        </a:p>
      </dgm:t>
    </dgm:pt>
    <dgm:pt modelId="{DD6312C8-9949-4EC0-802D-FAE8720707A0}" type="parTrans" cxnId="{112F62ED-0C58-4E83-9482-FFB9042F8048}">
      <dgm:prSet/>
      <dgm:spPr/>
      <dgm:t>
        <a:bodyPr/>
        <a:lstStyle/>
        <a:p>
          <a:endParaRPr lang="zh-TW" altLang="en-US" sz="1800">
            <a:latin typeface="Calibri" pitchFamily="34" charset="0"/>
          </a:endParaRPr>
        </a:p>
      </dgm:t>
    </dgm:pt>
    <dgm:pt modelId="{461A2BE5-C9DB-4701-ADC9-1D6BC62D9BD2}" type="sibTrans" cxnId="{112F62ED-0C58-4E83-9482-FFB9042F8048}">
      <dgm:prSet/>
      <dgm:spPr/>
      <dgm:t>
        <a:bodyPr/>
        <a:lstStyle/>
        <a:p>
          <a:endParaRPr lang="zh-TW" altLang="en-US" sz="1800">
            <a:latin typeface="Calibri" pitchFamily="34" charset="0"/>
          </a:endParaRPr>
        </a:p>
      </dgm:t>
    </dgm:pt>
    <dgm:pt modelId="{99CC1DB6-FA12-488B-BB2B-4B011C40DED4}">
      <dgm:prSet phldrT="[文字]" custT="1"/>
      <dgm:spPr/>
      <dgm:t>
        <a:bodyPr/>
        <a:lstStyle/>
        <a:p>
          <a:r>
            <a:rPr lang="zh-TW" altLang="en-US" sz="2000" dirty="0" smtClean="0">
              <a:latin typeface="Calibri" pitchFamily="34" charset="0"/>
            </a:rPr>
            <a:t>安全性 </a:t>
          </a:r>
          <a:r>
            <a:rPr lang="en-US" altLang="zh-TW" sz="2000" dirty="0" smtClean="0">
              <a:latin typeface="Calibri" pitchFamily="34" charset="0"/>
            </a:rPr>
            <a:t>(security)</a:t>
          </a:r>
          <a:endParaRPr lang="zh-TW" altLang="en-US" sz="2000" dirty="0">
            <a:latin typeface="Calibri" pitchFamily="34" charset="0"/>
          </a:endParaRPr>
        </a:p>
      </dgm:t>
    </dgm:pt>
    <dgm:pt modelId="{A0767F6A-F346-43B6-91F1-3ED0FB63AC76}" type="parTrans" cxnId="{C69FA6F0-6949-49CE-9415-1D6C74B5CAAB}">
      <dgm:prSet/>
      <dgm:spPr/>
      <dgm:t>
        <a:bodyPr/>
        <a:lstStyle/>
        <a:p>
          <a:endParaRPr lang="zh-TW" altLang="en-US" sz="1800">
            <a:latin typeface="Calibri" pitchFamily="34" charset="0"/>
          </a:endParaRPr>
        </a:p>
      </dgm:t>
    </dgm:pt>
    <dgm:pt modelId="{37A6E00B-3433-4A64-A49A-0A799FC3B7EB}" type="sibTrans" cxnId="{C69FA6F0-6949-49CE-9415-1D6C74B5CAAB}">
      <dgm:prSet/>
      <dgm:spPr/>
      <dgm:t>
        <a:bodyPr/>
        <a:lstStyle/>
        <a:p>
          <a:endParaRPr lang="zh-TW" altLang="en-US" sz="1800">
            <a:latin typeface="Calibri" pitchFamily="34" charset="0"/>
          </a:endParaRPr>
        </a:p>
      </dgm:t>
    </dgm:pt>
    <dgm:pt modelId="{ADC82845-15EF-4744-BBFC-75B801D981D5}">
      <dgm:prSet phldrT="[文字]" custT="1"/>
      <dgm:spPr/>
      <dgm:t>
        <a:bodyPr/>
        <a:lstStyle/>
        <a:p>
          <a:r>
            <a:rPr lang="zh-TW" altLang="en-US" sz="1800" dirty="0" smtClean="0">
              <a:latin typeface="Calibri" pitchFamily="34" charset="0"/>
            </a:rPr>
            <a:t>客戶可以預期系統能承受攻擊，並且系統與資料的保密性、完整性和可用性是被保護的。</a:t>
          </a:r>
          <a:endParaRPr lang="zh-TW" altLang="en-US" sz="1800" dirty="0">
            <a:latin typeface="Calibri" pitchFamily="34" charset="0"/>
          </a:endParaRPr>
        </a:p>
      </dgm:t>
    </dgm:pt>
    <dgm:pt modelId="{72074203-02DA-4FBF-A8FC-FC57377094DB}" type="parTrans" cxnId="{19EFD62D-6D27-4005-86D9-4C45002413C3}">
      <dgm:prSet/>
      <dgm:spPr/>
      <dgm:t>
        <a:bodyPr/>
        <a:lstStyle/>
        <a:p>
          <a:endParaRPr lang="zh-TW" altLang="en-US" sz="1800">
            <a:latin typeface="Calibri" pitchFamily="34" charset="0"/>
          </a:endParaRPr>
        </a:p>
      </dgm:t>
    </dgm:pt>
    <dgm:pt modelId="{585F2028-53E8-462E-8DEA-7BAA0F60E886}" type="sibTrans" cxnId="{19EFD62D-6D27-4005-86D9-4C45002413C3}">
      <dgm:prSet/>
      <dgm:spPr/>
      <dgm:t>
        <a:bodyPr/>
        <a:lstStyle/>
        <a:p>
          <a:endParaRPr lang="zh-TW" altLang="en-US" sz="1800">
            <a:latin typeface="Calibri" pitchFamily="34" charset="0"/>
          </a:endParaRPr>
        </a:p>
      </dgm:t>
    </dgm:pt>
    <dgm:pt modelId="{7C7353F7-5F28-44B8-BB57-DE4947651D35}">
      <dgm:prSet phldrT="[文字]" custT="1"/>
      <dgm:spPr/>
      <dgm:t>
        <a:bodyPr/>
        <a:lstStyle/>
        <a:p>
          <a:r>
            <a:rPr lang="zh-TW" altLang="en-US" sz="1800" dirty="0" smtClean="0">
              <a:latin typeface="Calibri" pitchFamily="34" charset="0"/>
            </a:rPr>
            <a:t>客戶可以控制有關他們自己的資料，而使用那些資料的人都遵守合理的資訊使用原則。</a:t>
          </a:r>
          <a:endParaRPr lang="zh-TW" altLang="en-US" sz="1800" dirty="0">
            <a:latin typeface="Calibri" pitchFamily="34" charset="0"/>
          </a:endParaRPr>
        </a:p>
      </dgm:t>
    </dgm:pt>
    <dgm:pt modelId="{207982F5-D283-4772-A429-939941D595B0}" type="parTrans" cxnId="{49266AED-5AB3-4514-A6CE-BDFFB2ADBA5C}">
      <dgm:prSet/>
      <dgm:spPr/>
      <dgm:t>
        <a:bodyPr/>
        <a:lstStyle/>
        <a:p>
          <a:endParaRPr lang="zh-TW" altLang="en-US" sz="1800">
            <a:latin typeface="Calibri" pitchFamily="34" charset="0"/>
          </a:endParaRPr>
        </a:p>
      </dgm:t>
    </dgm:pt>
    <dgm:pt modelId="{F4157C78-EECE-421A-A200-F39A2E873418}" type="sibTrans" cxnId="{49266AED-5AB3-4514-A6CE-BDFFB2ADBA5C}">
      <dgm:prSet/>
      <dgm:spPr/>
      <dgm:t>
        <a:bodyPr/>
        <a:lstStyle/>
        <a:p>
          <a:endParaRPr lang="zh-TW" altLang="en-US" sz="1800">
            <a:latin typeface="Calibri" pitchFamily="34" charset="0"/>
          </a:endParaRPr>
        </a:p>
      </dgm:t>
    </dgm:pt>
    <dgm:pt modelId="{F68415FB-FD9C-4DC9-905E-BDBD796B0222}">
      <dgm:prSet phldrT="[文字]" custT="1"/>
      <dgm:spPr/>
      <dgm:t>
        <a:bodyPr/>
        <a:lstStyle/>
        <a:p>
          <a:r>
            <a:rPr lang="zh-TW" altLang="en-US" sz="1800" dirty="0" smtClean="0">
              <a:latin typeface="Calibri" pitchFamily="34" charset="0"/>
            </a:rPr>
            <a:t>客戶可以信靠產品會完成它所被要求的功能。</a:t>
          </a:r>
          <a:endParaRPr lang="zh-TW" altLang="en-US" sz="1800" dirty="0">
            <a:latin typeface="Calibri" pitchFamily="34" charset="0"/>
          </a:endParaRPr>
        </a:p>
      </dgm:t>
    </dgm:pt>
    <dgm:pt modelId="{CB41B3AF-AAAC-421A-AE9F-F65DD0BB861F}" type="parTrans" cxnId="{3852763E-5D4C-45D1-9D09-7D93CDE24320}">
      <dgm:prSet/>
      <dgm:spPr/>
      <dgm:t>
        <a:bodyPr/>
        <a:lstStyle/>
        <a:p>
          <a:endParaRPr lang="zh-TW" altLang="en-US" sz="1800">
            <a:latin typeface="Calibri" pitchFamily="34" charset="0"/>
          </a:endParaRPr>
        </a:p>
      </dgm:t>
    </dgm:pt>
    <dgm:pt modelId="{87D018C2-BDE4-45C5-9C91-314A0B0B2DF3}" type="sibTrans" cxnId="{3852763E-5D4C-45D1-9D09-7D93CDE24320}">
      <dgm:prSet/>
      <dgm:spPr/>
      <dgm:t>
        <a:bodyPr/>
        <a:lstStyle/>
        <a:p>
          <a:endParaRPr lang="zh-TW" altLang="en-US" sz="1800">
            <a:latin typeface="Calibri" pitchFamily="34" charset="0"/>
          </a:endParaRPr>
        </a:p>
      </dgm:t>
    </dgm:pt>
    <dgm:pt modelId="{11C3CB8E-01D9-4A2D-93BE-FF053D744C53}">
      <dgm:prSet phldrT="[文字]" custT="1"/>
      <dgm:spPr/>
      <dgm:t>
        <a:bodyPr/>
        <a:lstStyle/>
        <a:p>
          <a:r>
            <a:rPr lang="zh-TW" altLang="en-US" sz="1800" dirty="0" smtClean="0">
              <a:latin typeface="Calibri" pitchFamily="34" charset="0"/>
            </a:rPr>
            <a:t>廠商對自己的產品要有負責任且樂於回應的態度。</a:t>
          </a:r>
          <a:endParaRPr lang="zh-TW" altLang="en-US" sz="1800" dirty="0">
            <a:latin typeface="Calibri" pitchFamily="34" charset="0"/>
          </a:endParaRPr>
        </a:p>
      </dgm:t>
    </dgm:pt>
    <dgm:pt modelId="{29E915A6-AD80-4C0F-9ABE-F9293B0551C7}" type="parTrans" cxnId="{A718F99D-70C6-4A0C-83EE-64B22C91CFAB}">
      <dgm:prSet/>
      <dgm:spPr/>
      <dgm:t>
        <a:bodyPr/>
        <a:lstStyle/>
        <a:p>
          <a:endParaRPr lang="zh-TW" altLang="en-US" sz="1800">
            <a:latin typeface="Calibri" pitchFamily="34" charset="0"/>
          </a:endParaRPr>
        </a:p>
      </dgm:t>
    </dgm:pt>
    <dgm:pt modelId="{96C6F8B6-1093-4F76-9DDF-52824DFAD568}" type="sibTrans" cxnId="{A718F99D-70C6-4A0C-83EE-64B22C91CFAB}">
      <dgm:prSet/>
      <dgm:spPr/>
      <dgm:t>
        <a:bodyPr/>
        <a:lstStyle/>
        <a:p>
          <a:endParaRPr lang="zh-TW" altLang="en-US" sz="1800">
            <a:latin typeface="Calibri" pitchFamily="34" charset="0"/>
          </a:endParaRPr>
        </a:p>
      </dgm:t>
    </dgm:pt>
    <dgm:pt modelId="{31EB5AC7-78F2-4C31-A86F-E9125B636D18}" type="pres">
      <dgm:prSet presAssocID="{BD4962C7-DE59-4766-A7DC-E52505CD88FD}" presName="linear" presStyleCnt="0">
        <dgm:presLayoutVars>
          <dgm:animLvl val="lvl"/>
          <dgm:resizeHandles val="exact"/>
        </dgm:presLayoutVars>
      </dgm:prSet>
      <dgm:spPr/>
      <dgm:t>
        <a:bodyPr/>
        <a:lstStyle/>
        <a:p>
          <a:endParaRPr lang="zh-TW" altLang="en-US"/>
        </a:p>
      </dgm:t>
    </dgm:pt>
    <dgm:pt modelId="{E67CE167-D236-4BE7-8993-547B9C9FB97B}" type="pres">
      <dgm:prSet presAssocID="{99CC1DB6-FA12-488B-BB2B-4B011C40DED4}" presName="parentText" presStyleLbl="node1" presStyleIdx="0" presStyleCnt="4">
        <dgm:presLayoutVars>
          <dgm:chMax val="0"/>
          <dgm:bulletEnabled val="1"/>
        </dgm:presLayoutVars>
      </dgm:prSet>
      <dgm:spPr/>
      <dgm:t>
        <a:bodyPr/>
        <a:lstStyle/>
        <a:p>
          <a:endParaRPr lang="zh-TW" altLang="en-US"/>
        </a:p>
      </dgm:t>
    </dgm:pt>
    <dgm:pt modelId="{E3D443FF-C040-49A1-BF1D-6CDABCBFB650}" type="pres">
      <dgm:prSet presAssocID="{99CC1DB6-FA12-488B-BB2B-4B011C40DED4}" presName="childText" presStyleLbl="revTx" presStyleIdx="0" presStyleCnt="4">
        <dgm:presLayoutVars>
          <dgm:bulletEnabled val="1"/>
        </dgm:presLayoutVars>
      </dgm:prSet>
      <dgm:spPr/>
      <dgm:t>
        <a:bodyPr/>
        <a:lstStyle/>
        <a:p>
          <a:endParaRPr lang="zh-TW" altLang="en-US"/>
        </a:p>
      </dgm:t>
    </dgm:pt>
    <dgm:pt modelId="{05E006D1-9976-4C91-B692-3B5D4736E99A}" type="pres">
      <dgm:prSet presAssocID="{27A045C0-9266-41D6-A1F7-9F01AF364D9E}" presName="parentText" presStyleLbl="node1" presStyleIdx="1" presStyleCnt="4">
        <dgm:presLayoutVars>
          <dgm:chMax val="0"/>
          <dgm:bulletEnabled val="1"/>
        </dgm:presLayoutVars>
      </dgm:prSet>
      <dgm:spPr/>
      <dgm:t>
        <a:bodyPr/>
        <a:lstStyle/>
        <a:p>
          <a:endParaRPr lang="zh-TW" altLang="en-US"/>
        </a:p>
      </dgm:t>
    </dgm:pt>
    <dgm:pt modelId="{18F6075C-0870-4C1F-805B-E230386773EB}" type="pres">
      <dgm:prSet presAssocID="{27A045C0-9266-41D6-A1F7-9F01AF364D9E}" presName="childText" presStyleLbl="revTx" presStyleIdx="1" presStyleCnt="4">
        <dgm:presLayoutVars>
          <dgm:bulletEnabled val="1"/>
        </dgm:presLayoutVars>
      </dgm:prSet>
      <dgm:spPr/>
      <dgm:t>
        <a:bodyPr/>
        <a:lstStyle/>
        <a:p>
          <a:endParaRPr lang="zh-TW" altLang="en-US"/>
        </a:p>
      </dgm:t>
    </dgm:pt>
    <dgm:pt modelId="{CA37A87B-610A-4692-8A78-691720EF6F13}" type="pres">
      <dgm:prSet presAssocID="{C6C1FDCC-2173-4937-847F-500470774110}" presName="parentText" presStyleLbl="node1" presStyleIdx="2" presStyleCnt="4">
        <dgm:presLayoutVars>
          <dgm:chMax val="0"/>
          <dgm:bulletEnabled val="1"/>
        </dgm:presLayoutVars>
      </dgm:prSet>
      <dgm:spPr/>
      <dgm:t>
        <a:bodyPr/>
        <a:lstStyle/>
        <a:p>
          <a:endParaRPr lang="zh-TW" altLang="en-US"/>
        </a:p>
      </dgm:t>
    </dgm:pt>
    <dgm:pt modelId="{261F1C2D-C911-4708-86A2-7B23F64A6001}" type="pres">
      <dgm:prSet presAssocID="{C6C1FDCC-2173-4937-847F-500470774110}" presName="childText" presStyleLbl="revTx" presStyleIdx="2" presStyleCnt="4">
        <dgm:presLayoutVars>
          <dgm:bulletEnabled val="1"/>
        </dgm:presLayoutVars>
      </dgm:prSet>
      <dgm:spPr/>
      <dgm:t>
        <a:bodyPr/>
        <a:lstStyle/>
        <a:p>
          <a:endParaRPr lang="zh-TW" altLang="en-US"/>
        </a:p>
      </dgm:t>
    </dgm:pt>
    <dgm:pt modelId="{817E8878-AF07-4841-AA07-D9195919B2EA}" type="pres">
      <dgm:prSet presAssocID="{A647DF4E-A3E4-4471-ADEC-11806C6C7557}" presName="parentText" presStyleLbl="node1" presStyleIdx="3" presStyleCnt="4">
        <dgm:presLayoutVars>
          <dgm:chMax val="0"/>
          <dgm:bulletEnabled val="1"/>
        </dgm:presLayoutVars>
      </dgm:prSet>
      <dgm:spPr/>
      <dgm:t>
        <a:bodyPr/>
        <a:lstStyle/>
        <a:p>
          <a:endParaRPr lang="zh-TW" altLang="en-US"/>
        </a:p>
      </dgm:t>
    </dgm:pt>
    <dgm:pt modelId="{C7B09992-3071-4630-85FC-9D35120B329B}" type="pres">
      <dgm:prSet presAssocID="{A647DF4E-A3E4-4471-ADEC-11806C6C7557}" presName="childText" presStyleLbl="revTx" presStyleIdx="3" presStyleCnt="4">
        <dgm:presLayoutVars>
          <dgm:bulletEnabled val="1"/>
        </dgm:presLayoutVars>
      </dgm:prSet>
      <dgm:spPr/>
      <dgm:t>
        <a:bodyPr/>
        <a:lstStyle/>
        <a:p>
          <a:endParaRPr lang="zh-TW" altLang="en-US"/>
        </a:p>
      </dgm:t>
    </dgm:pt>
  </dgm:ptLst>
  <dgm:cxnLst>
    <dgm:cxn modelId="{F5E9D273-6669-46A5-9B90-38DEA0A5A9DE}" type="presOf" srcId="{11C3CB8E-01D9-4A2D-93BE-FF053D744C53}" destId="{C7B09992-3071-4630-85FC-9D35120B329B}" srcOrd="0" destOrd="0" presId="urn:microsoft.com/office/officeart/2005/8/layout/vList2"/>
    <dgm:cxn modelId="{40642BF2-43D4-4FB5-9BC7-2E11BE0CDFC9}" srcId="{BD4962C7-DE59-4766-A7DC-E52505CD88FD}" destId="{C6C1FDCC-2173-4937-847F-500470774110}" srcOrd="2" destOrd="0" parTransId="{D68D5C51-5C07-4560-8AB3-5CC124877E8F}" sibTransId="{A74819B8-519D-4AF3-89E2-CBAF5116F0D9}"/>
    <dgm:cxn modelId="{3A0A0735-A385-48CD-99D1-D41AAE6CF174}" type="presOf" srcId="{27A045C0-9266-41D6-A1F7-9F01AF364D9E}" destId="{05E006D1-9976-4C91-B692-3B5D4736E99A}" srcOrd="0" destOrd="0" presId="urn:microsoft.com/office/officeart/2005/8/layout/vList2"/>
    <dgm:cxn modelId="{3FA2D03E-3042-4290-A023-3C8E445CAEC8}" type="presOf" srcId="{BD4962C7-DE59-4766-A7DC-E52505CD88FD}" destId="{31EB5AC7-78F2-4C31-A86F-E9125B636D18}" srcOrd="0" destOrd="0" presId="urn:microsoft.com/office/officeart/2005/8/layout/vList2"/>
    <dgm:cxn modelId="{3852763E-5D4C-45D1-9D09-7D93CDE24320}" srcId="{C6C1FDCC-2173-4937-847F-500470774110}" destId="{F68415FB-FD9C-4DC9-905E-BDBD796B0222}" srcOrd="0" destOrd="0" parTransId="{CB41B3AF-AAAC-421A-AE9F-F65DD0BB861F}" sibTransId="{87D018C2-BDE4-45C5-9C91-314A0B0B2DF3}"/>
    <dgm:cxn modelId="{82DEE713-3E9F-4840-BB5D-7782F9FD0C18}" srcId="{BD4962C7-DE59-4766-A7DC-E52505CD88FD}" destId="{27A045C0-9266-41D6-A1F7-9F01AF364D9E}" srcOrd="1" destOrd="0" parTransId="{0E7AFD55-F71B-420E-AFA0-CC55B6427143}" sibTransId="{CA1CCBB0-1393-4F5C-9C35-35DA75DC8BC5}"/>
    <dgm:cxn modelId="{112F62ED-0C58-4E83-9482-FFB9042F8048}" srcId="{BD4962C7-DE59-4766-A7DC-E52505CD88FD}" destId="{A647DF4E-A3E4-4471-ADEC-11806C6C7557}" srcOrd="3" destOrd="0" parTransId="{DD6312C8-9949-4EC0-802D-FAE8720707A0}" sibTransId="{461A2BE5-C9DB-4701-ADC9-1D6BC62D9BD2}"/>
    <dgm:cxn modelId="{B8F07DA9-72D4-4DE3-B54D-A3CD7E1BD874}" type="presOf" srcId="{99CC1DB6-FA12-488B-BB2B-4B011C40DED4}" destId="{E67CE167-D236-4BE7-8993-547B9C9FB97B}" srcOrd="0" destOrd="0" presId="urn:microsoft.com/office/officeart/2005/8/layout/vList2"/>
    <dgm:cxn modelId="{A718F99D-70C6-4A0C-83EE-64B22C91CFAB}" srcId="{A647DF4E-A3E4-4471-ADEC-11806C6C7557}" destId="{11C3CB8E-01D9-4A2D-93BE-FF053D744C53}" srcOrd="0" destOrd="0" parTransId="{29E915A6-AD80-4C0F-9ABE-F9293B0551C7}" sibTransId="{96C6F8B6-1093-4F76-9DDF-52824DFAD568}"/>
    <dgm:cxn modelId="{1E2FC36E-C91F-448B-A5A1-70899B06EA36}" type="presOf" srcId="{C6C1FDCC-2173-4937-847F-500470774110}" destId="{CA37A87B-610A-4692-8A78-691720EF6F13}" srcOrd="0" destOrd="0" presId="urn:microsoft.com/office/officeart/2005/8/layout/vList2"/>
    <dgm:cxn modelId="{56392A7E-5F12-4C9F-9C80-844AAB32B0C1}" type="presOf" srcId="{7C7353F7-5F28-44B8-BB57-DE4947651D35}" destId="{18F6075C-0870-4C1F-805B-E230386773EB}" srcOrd="0" destOrd="0" presId="urn:microsoft.com/office/officeart/2005/8/layout/vList2"/>
    <dgm:cxn modelId="{CE2617DE-2682-4D26-8188-A1FAFB9147AA}" type="presOf" srcId="{ADC82845-15EF-4744-BBFC-75B801D981D5}" destId="{E3D443FF-C040-49A1-BF1D-6CDABCBFB650}" srcOrd="0" destOrd="0" presId="urn:microsoft.com/office/officeart/2005/8/layout/vList2"/>
    <dgm:cxn modelId="{2C4FACE3-DD70-4493-83FA-6BDBA8D51526}" type="presOf" srcId="{F68415FB-FD9C-4DC9-905E-BDBD796B0222}" destId="{261F1C2D-C911-4708-86A2-7B23F64A6001}" srcOrd="0" destOrd="0" presId="urn:microsoft.com/office/officeart/2005/8/layout/vList2"/>
    <dgm:cxn modelId="{49266AED-5AB3-4514-A6CE-BDFFB2ADBA5C}" srcId="{27A045C0-9266-41D6-A1F7-9F01AF364D9E}" destId="{7C7353F7-5F28-44B8-BB57-DE4947651D35}" srcOrd="0" destOrd="0" parTransId="{207982F5-D283-4772-A429-939941D595B0}" sibTransId="{F4157C78-EECE-421A-A200-F39A2E873418}"/>
    <dgm:cxn modelId="{06BC34C6-5705-426D-BD59-5F12B375855A}" type="presOf" srcId="{A647DF4E-A3E4-4471-ADEC-11806C6C7557}" destId="{817E8878-AF07-4841-AA07-D9195919B2EA}" srcOrd="0" destOrd="0" presId="urn:microsoft.com/office/officeart/2005/8/layout/vList2"/>
    <dgm:cxn modelId="{19EFD62D-6D27-4005-86D9-4C45002413C3}" srcId="{99CC1DB6-FA12-488B-BB2B-4B011C40DED4}" destId="{ADC82845-15EF-4744-BBFC-75B801D981D5}" srcOrd="0" destOrd="0" parTransId="{72074203-02DA-4FBF-A8FC-FC57377094DB}" sibTransId="{585F2028-53E8-462E-8DEA-7BAA0F60E886}"/>
    <dgm:cxn modelId="{C69FA6F0-6949-49CE-9415-1D6C74B5CAAB}" srcId="{BD4962C7-DE59-4766-A7DC-E52505CD88FD}" destId="{99CC1DB6-FA12-488B-BB2B-4B011C40DED4}" srcOrd="0" destOrd="0" parTransId="{A0767F6A-F346-43B6-91F1-3ED0FB63AC76}" sibTransId="{37A6E00B-3433-4A64-A49A-0A799FC3B7EB}"/>
    <dgm:cxn modelId="{24D253D4-6B57-41B2-BEE6-A8A437BC70BA}" type="presParOf" srcId="{31EB5AC7-78F2-4C31-A86F-E9125B636D18}" destId="{E67CE167-D236-4BE7-8993-547B9C9FB97B}" srcOrd="0" destOrd="0" presId="urn:microsoft.com/office/officeart/2005/8/layout/vList2"/>
    <dgm:cxn modelId="{63BE6462-FA9D-406B-AD23-07E37751BF47}" type="presParOf" srcId="{31EB5AC7-78F2-4C31-A86F-E9125B636D18}" destId="{E3D443FF-C040-49A1-BF1D-6CDABCBFB650}" srcOrd="1" destOrd="0" presId="urn:microsoft.com/office/officeart/2005/8/layout/vList2"/>
    <dgm:cxn modelId="{8EA740FC-8DA9-4033-89AD-A4C8B3F0EA31}" type="presParOf" srcId="{31EB5AC7-78F2-4C31-A86F-E9125B636D18}" destId="{05E006D1-9976-4C91-B692-3B5D4736E99A}" srcOrd="2" destOrd="0" presId="urn:microsoft.com/office/officeart/2005/8/layout/vList2"/>
    <dgm:cxn modelId="{47690CC3-5C9C-4EE2-AC07-54D367E02942}" type="presParOf" srcId="{31EB5AC7-78F2-4C31-A86F-E9125B636D18}" destId="{18F6075C-0870-4C1F-805B-E230386773EB}" srcOrd="3" destOrd="0" presId="urn:microsoft.com/office/officeart/2005/8/layout/vList2"/>
    <dgm:cxn modelId="{EBB36B68-2D4B-45F9-A3F4-B899EBBD0BF3}" type="presParOf" srcId="{31EB5AC7-78F2-4C31-A86F-E9125B636D18}" destId="{CA37A87B-610A-4692-8A78-691720EF6F13}" srcOrd="4" destOrd="0" presId="urn:microsoft.com/office/officeart/2005/8/layout/vList2"/>
    <dgm:cxn modelId="{88C14AF5-709F-4E72-98A6-6B517C79D68E}" type="presParOf" srcId="{31EB5AC7-78F2-4C31-A86F-E9125B636D18}" destId="{261F1C2D-C911-4708-86A2-7B23F64A6001}" srcOrd="5" destOrd="0" presId="urn:microsoft.com/office/officeart/2005/8/layout/vList2"/>
    <dgm:cxn modelId="{0FAE723A-3CF2-4F50-B021-7609DDFB34C7}" type="presParOf" srcId="{31EB5AC7-78F2-4C31-A86F-E9125B636D18}" destId="{817E8878-AF07-4841-AA07-D9195919B2EA}" srcOrd="6" destOrd="0" presId="urn:microsoft.com/office/officeart/2005/8/layout/vList2"/>
    <dgm:cxn modelId="{6F0602F5-3C55-4B62-AE2E-C9DFA3866322}" type="presParOf" srcId="{31EB5AC7-78F2-4C31-A86F-E9125B636D18}" destId="{C7B09992-3071-4630-85FC-9D35120B329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8F9EF-285D-4181-AB20-FE3C5DCAD9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705E9332-2D9C-411B-84AB-0F2E3E746A5A}">
      <dgm:prSet phldrT="[文字]" custT="1"/>
      <dgm:spPr/>
      <dgm:t>
        <a:bodyPr/>
        <a:lstStyle/>
        <a:p>
          <a:r>
            <a:rPr lang="zh-TW" altLang="en-US" sz="2000" dirty="0" smtClean="0">
              <a:latin typeface="Calibri" pitchFamily="34" charset="0"/>
            </a:rPr>
            <a:t>應用軟體的安全機制</a:t>
          </a:r>
          <a:endParaRPr lang="zh-TW" altLang="en-US" sz="2000" dirty="0">
            <a:latin typeface="Calibri" pitchFamily="34" charset="0"/>
          </a:endParaRPr>
        </a:p>
      </dgm:t>
    </dgm:pt>
    <dgm:pt modelId="{7DA9F835-27C0-46C1-B0EF-75B9B0E1AC93}" type="parTrans" cxnId="{A11910F9-2B62-4DD7-9EE6-6AC57D8C0336}">
      <dgm:prSet/>
      <dgm:spPr/>
      <dgm:t>
        <a:bodyPr/>
        <a:lstStyle/>
        <a:p>
          <a:endParaRPr lang="zh-TW" altLang="en-US" sz="1800">
            <a:latin typeface="Calibri" pitchFamily="34" charset="0"/>
          </a:endParaRPr>
        </a:p>
      </dgm:t>
    </dgm:pt>
    <dgm:pt modelId="{74C22876-78A0-42F4-BCF2-2E8028119BF6}" type="sibTrans" cxnId="{A11910F9-2B62-4DD7-9EE6-6AC57D8C0336}">
      <dgm:prSet/>
      <dgm:spPr/>
      <dgm:t>
        <a:bodyPr/>
        <a:lstStyle/>
        <a:p>
          <a:endParaRPr lang="zh-TW" altLang="en-US" sz="1800">
            <a:latin typeface="Calibri" pitchFamily="34" charset="0"/>
          </a:endParaRPr>
        </a:p>
      </dgm:t>
    </dgm:pt>
    <dgm:pt modelId="{C6DA5A3B-C615-4A40-9492-00093AC037DB}">
      <dgm:prSet phldrT="[文字]" custT="1"/>
      <dgm:spPr/>
      <dgm:t>
        <a:bodyPr/>
        <a:lstStyle/>
        <a:p>
          <a:r>
            <a:rPr lang="zh-TW" altLang="en-US" sz="1800" dirty="0" smtClean="0">
              <a:latin typeface="Calibri" pitchFamily="34" charset="0"/>
            </a:rPr>
            <a:t>例如電子郵件軟體、網路瀏覽器、以及各種伺服器軟體的安全功能。</a:t>
          </a:r>
          <a:endParaRPr lang="zh-TW" altLang="en-US" sz="1800" dirty="0">
            <a:latin typeface="Calibri" pitchFamily="34" charset="0"/>
          </a:endParaRPr>
        </a:p>
      </dgm:t>
    </dgm:pt>
    <dgm:pt modelId="{5BEF2ACE-FE8D-47C3-AD80-46CE32527E05}" type="parTrans" cxnId="{B7728559-84CA-4B51-8306-70BCF6A2CCBC}">
      <dgm:prSet/>
      <dgm:spPr/>
      <dgm:t>
        <a:bodyPr/>
        <a:lstStyle/>
        <a:p>
          <a:endParaRPr lang="zh-TW" altLang="en-US" sz="1800">
            <a:latin typeface="Calibri" pitchFamily="34" charset="0"/>
          </a:endParaRPr>
        </a:p>
      </dgm:t>
    </dgm:pt>
    <dgm:pt modelId="{914B0CBB-090E-4385-84D6-808C591BE249}" type="sibTrans" cxnId="{B7728559-84CA-4B51-8306-70BCF6A2CCBC}">
      <dgm:prSet/>
      <dgm:spPr/>
      <dgm:t>
        <a:bodyPr/>
        <a:lstStyle/>
        <a:p>
          <a:endParaRPr lang="zh-TW" altLang="en-US" sz="1800">
            <a:latin typeface="Calibri" pitchFamily="34" charset="0"/>
          </a:endParaRPr>
        </a:p>
      </dgm:t>
    </dgm:pt>
    <dgm:pt modelId="{58525BA7-B75A-4292-AAD4-23B0090184BB}">
      <dgm:prSet phldrT="[文字]" custT="1"/>
      <dgm:spPr/>
      <dgm:t>
        <a:bodyPr/>
        <a:lstStyle/>
        <a:p>
          <a:r>
            <a:rPr lang="zh-TW" altLang="en-US" sz="2000" dirty="0" smtClean="0">
              <a:latin typeface="Calibri" pitchFamily="34" charset="0"/>
            </a:rPr>
            <a:t>主機的安全工具</a:t>
          </a:r>
          <a:endParaRPr lang="zh-TW" altLang="en-US" sz="2000" dirty="0">
            <a:latin typeface="Calibri" pitchFamily="34" charset="0"/>
          </a:endParaRPr>
        </a:p>
      </dgm:t>
    </dgm:pt>
    <dgm:pt modelId="{B39C9B41-257B-4381-A94A-CDF26A4A5223}" type="parTrans" cxnId="{F2DA84AC-E7CB-42CD-A64A-A2E8E9714F73}">
      <dgm:prSet/>
      <dgm:spPr/>
      <dgm:t>
        <a:bodyPr/>
        <a:lstStyle/>
        <a:p>
          <a:endParaRPr lang="zh-TW" altLang="en-US" sz="1800">
            <a:latin typeface="Calibri" pitchFamily="34" charset="0"/>
          </a:endParaRPr>
        </a:p>
      </dgm:t>
    </dgm:pt>
    <dgm:pt modelId="{8739D7DD-F2A9-4558-A4F3-C0063B0EB93F}" type="sibTrans" cxnId="{F2DA84AC-E7CB-42CD-A64A-A2E8E9714F73}">
      <dgm:prSet/>
      <dgm:spPr/>
      <dgm:t>
        <a:bodyPr/>
        <a:lstStyle/>
        <a:p>
          <a:endParaRPr lang="zh-TW" altLang="en-US" sz="1800">
            <a:latin typeface="Calibri" pitchFamily="34" charset="0"/>
          </a:endParaRPr>
        </a:p>
      </dgm:t>
    </dgm:pt>
    <dgm:pt modelId="{53CE896A-3A1E-482D-9303-5619E480323D}">
      <dgm:prSet phldrT="[文字]" custT="1"/>
      <dgm:spPr/>
      <dgm:t>
        <a:bodyPr/>
        <a:lstStyle/>
        <a:p>
          <a:r>
            <a:rPr lang="zh-TW" altLang="en-US" sz="1800" dirty="0" smtClean="0">
              <a:latin typeface="Calibri" pitchFamily="34" charset="0"/>
            </a:rPr>
            <a:t>主機防火牆、</a:t>
          </a:r>
          <a:r>
            <a:rPr lang="zh-TW" altLang="en-US" sz="1800" dirty="0" smtClean="0"/>
            <a:t>防毒軟體、間諜程式偵測及移除軟體、事件檢視及報告工具、工作管理員、可靠性及效能監視器等。</a:t>
          </a:r>
          <a:endParaRPr lang="zh-TW" altLang="en-US" sz="1800" dirty="0">
            <a:latin typeface="Calibri" pitchFamily="34" charset="0"/>
          </a:endParaRPr>
        </a:p>
      </dgm:t>
    </dgm:pt>
    <dgm:pt modelId="{8D59BDD3-642E-47C0-A9BE-1B009D637D0E}" type="parTrans" cxnId="{EC665EEF-771F-4E77-9220-E7EAECB1A9C2}">
      <dgm:prSet/>
      <dgm:spPr/>
      <dgm:t>
        <a:bodyPr/>
        <a:lstStyle/>
        <a:p>
          <a:endParaRPr lang="zh-TW" altLang="en-US" sz="1800">
            <a:latin typeface="Calibri" pitchFamily="34" charset="0"/>
          </a:endParaRPr>
        </a:p>
      </dgm:t>
    </dgm:pt>
    <dgm:pt modelId="{67F6E1F5-4858-4FE9-A890-2BA775AF7BD9}" type="sibTrans" cxnId="{EC665EEF-771F-4E77-9220-E7EAECB1A9C2}">
      <dgm:prSet/>
      <dgm:spPr/>
      <dgm:t>
        <a:bodyPr/>
        <a:lstStyle/>
        <a:p>
          <a:endParaRPr lang="zh-TW" altLang="en-US" sz="1800">
            <a:latin typeface="Calibri" pitchFamily="34" charset="0"/>
          </a:endParaRPr>
        </a:p>
      </dgm:t>
    </dgm:pt>
    <dgm:pt modelId="{7B4D1A46-3AC8-43B2-8025-8558F2328207}">
      <dgm:prSet phldrT="[文字]" custT="1"/>
      <dgm:spPr/>
      <dgm:t>
        <a:bodyPr/>
        <a:lstStyle/>
        <a:p>
          <a:r>
            <a:rPr lang="zh-TW" altLang="en-US" sz="2000" dirty="0" smtClean="0">
              <a:latin typeface="Calibri" pitchFamily="34" charset="0"/>
            </a:rPr>
            <a:t>網路的安全工具</a:t>
          </a:r>
          <a:endParaRPr lang="zh-TW" altLang="en-US" sz="2000" dirty="0">
            <a:latin typeface="Calibri" pitchFamily="34" charset="0"/>
          </a:endParaRPr>
        </a:p>
      </dgm:t>
    </dgm:pt>
    <dgm:pt modelId="{E6509D71-FCA6-45CF-A0A8-D701B6D75A77}" type="parTrans" cxnId="{D3E51FE6-87E6-4F46-802B-0BB250886735}">
      <dgm:prSet/>
      <dgm:spPr/>
      <dgm:t>
        <a:bodyPr/>
        <a:lstStyle/>
        <a:p>
          <a:endParaRPr lang="zh-TW" altLang="en-US" sz="1800">
            <a:latin typeface="Calibri" pitchFamily="34" charset="0"/>
          </a:endParaRPr>
        </a:p>
      </dgm:t>
    </dgm:pt>
    <dgm:pt modelId="{A99B8154-70F6-41D6-8C4C-49A59273FA5A}" type="sibTrans" cxnId="{D3E51FE6-87E6-4F46-802B-0BB250886735}">
      <dgm:prSet/>
      <dgm:spPr/>
      <dgm:t>
        <a:bodyPr/>
        <a:lstStyle/>
        <a:p>
          <a:endParaRPr lang="zh-TW" altLang="en-US" sz="1800">
            <a:latin typeface="Calibri" pitchFamily="34" charset="0"/>
          </a:endParaRPr>
        </a:p>
      </dgm:t>
    </dgm:pt>
    <dgm:pt modelId="{52C904F9-F583-48D4-BAD9-351FD796C556}">
      <dgm:prSet phldrT="[文字]" custT="1"/>
      <dgm:spPr/>
      <dgm:t>
        <a:bodyPr/>
        <a:lstStyle/>
        <a:p>
          <a:r>
            <a:rPr lang="zh-TW" altLang="en-US" sz="1800" dirty="0" smtClean="0">
              <a:latin typeface="Calibri" pitchFamily="34" charset="0"/>
            </a:rPr>
            <a:t>網路防火牆、邊界路由器、</a:t>
          </a:r>
          <a:r>
            <a:rPr lang="en-US" altLang="zh-TW" sz="1800" dirty="0" smtClean="0">
              <a:latin typeface="Calibri" pitchFamily="34" charset="0"/>
            </a:rPr>
            <a:t>IDPS</a:t>
          </a:r>
          <a:r>
            <a:rPr lang="zh-TW" altLang="en-US" sz="1800" dirty="0" smtClean="0">
              <a:latin typeface="Calibri" pitchFamily="34" charset="0"/>
            </a:rPr>
            <a:t>、</a:t>
          </a:r>
          <a:r>
            <a:rPr lang="en-US" altLang="zh-TW" sz="1800" dirty="0" smtClean="0">
              <a:latin typeface="Calibri" pitchFamily="34" charset="0"/>
            </a:rPr>
            <a:t>VPN</a:t>
          </a:r>
          <a:r>
            <a:rPr lang="zh-TW" altLang="en-US" sz="1800" dirty="0" smtClean="0">
              <a:latin typeface="Calibri" pitchFamily="34" charset="0"/>
            </a:rPr>
            <a:t>、代理人伺服器等。</a:t>
          </a:r>
          <a:endParaRPr lang="zh-TW" altLang="en-US" sz="1800" dirty="0">
            <a:latin typeface="Calibri" pitchFamily="34" charset="0"/>
          </a:endParaRPr>
        </a:p>
      </dgm:t>
    </dgm:pt>
    <dgm:pt modelId="{6016D38A-1EEA-480A-B2FA-2B4466B09340}" type="parTrans" cxnId="{E2A00FD0-DAA6-4609-BE23-25B5805D9704}">
      <dgm:prSet/>
      <dgm:spPr/>
      <dgm:t>
        <a:bodyPr/>
        <a:lstStyle/>
        <a:p>
          <a:endParaRPr lang="zh-TW" altLang="en-US" sz="1800">
            <a:latin typeface="Calibri" pitchFamily="34" charset="0"/>
          </a:endParaRPr>
        </a:p>
      </dgm:t>
    </dgm:pt>
    <dgm:pt modelId="{0582550C-6E16-4CFF-834A-A1B22839AC59}" type="sibTrans" cxnId="{E2A00FD0-DAA6-4609-BE23-25B5805D9704}">
      <dgm:prSet/>
      <dgm:spPr/>
      <dgm:t>
        <a:bodyPr/>
        <a:lstStyle/>
        <a:p>
          <a:endParaRPr lang="zh-TW" altLang="en-US" sz="1800">
            <a:latin typeface="Calibri" pitchFamily="34" charset="0"/>
          </a:endParaRPr>
        </a:p>
      </dgm:t>
    </dgm:pt>
    <dgm:pt modelId="{1046AF35-9E69-4A8D-A038-56560EB6AB6B}">
      <dgm:prSet phldrT="[文字]" custT="1"/>
      <dgm:spPr/>
      <dgm:t>
        <a:bodyPr/>
        <a:lstStyle/>
        <a:p>
          <a:r>
            <a:rPr lang="zh-TW" altLang="en-US" sz="2000" dirty="0" smtClean="0">
              <a:latin typeface="Calibri" pitchFamily="34" charset="0"/>
            </a:rPr>
            <a:t>資訊安全管理工具</a:t>
          </a:r>
          <a:endParaRPr lang="zh-TW" altLang="en-US" sz="2000" dirty="0">
            <a:latin typeface="Calibri" pitchFamily="34" charset="0"/>
          </a:endParaRPr>
        </a:p>
      </dgm:t>
    </dgm:pt>
    <dgm:pt modelId="{65D5EE85-C440-4EAE-99EF-EAEC4B973588}" type="parTrans" cxnId="{0D30E9D5-5944-472B-A564-C3ACE43251CA}">
      <dgm:prSet/>
      <dgm:spPr/>
      <dgm:t>
        <a:bodyPr/>
        <a:lstStyle/>
        <a:p>
          <a:endParaRPr lang="zh-TW" altLang="en-US" sz="1800">
            <a:latin typeface="Calibri" pitchFamily="34" charset="0"/>
          </a:endParaRPr>
        </a:p>
      </dgm:t>
    </dgm:pt>
    <dgm:pt modelId="{838E3CEE-1094-41AA-A28D-95F46F8B1FCF}" type="sibTrans" cxnId="{0D30E9D5-5944-472B-A564-C3ACE43251CA}">
      <dgm:prSet/>
      <dgm:spPr/>
      <dgm:t>
        <a:bodyPr/>
        <a:lstStyle/>
        <a:p>
          <a:endParaRPr lang="zh-TW" altLang="en-US" sz="1800">
            <a:latin typeface="Calibri" pitchFamily="34" charset="0"/>
          </a:endParaRPr>
        </a:p>
      </dgm:t>
    </dgm:pt>
    <dgm:pt modelId="{5A5969CB-0E5D-4F09-B609-24C25894145F}">
      <dgm:prSet phldrT="[文字]" custT="1"/>
      <dgm:spPr/>
      <dgm:t>
        <a:bodyPr/>
        <a:lstStyle/>
        <a:p>
          <a:r>
            <a:rPr lang="zh-TW" altLang="en-US" sz="1800" dirty="0" smtClean="0">
              <a:latin typeface="Calibri" pitchFamily="34" charset="0"/>
            </a:rPr>
            <a:t>如身分認證與登入機制、系統管理員、操作管理員、</a:t>
          </a:r>
          <a:r>
            <a:rPr lang="en-US" altLang="zh-TW" sz="1800" dirty="0" smtClean="0">
              <a:latin typeface="Calibri" pitchFamily="34" charset="0"/>
            </a:rPr>
            <a:t>ISMS </a:t>
          </a:r>
          <a:r>
            <a:rPr lang="zh-TW" altLang="en-US" sz="1800" dirty="0" smtClean="0">
              <a:latin typeface="Calibri" pitchFamily="34" charset="0"/>
            </a:rPr>
            <a:t>工具與各種更新及補丁管理等</a:t>
          </a:r>
          <a:endParaRPr lang="zh-TW" altLang="en-US" sz="1800" dirty="0">
            <a:latin typeface="Calibri" pitchFamily="34" charset="0"/>
          </a:endParaRPr>
        </a:p>
      </dgm:t>
    </dgm:pt>
    <dgm:pt modelId="{8A9D92A9-3C4D-4C66-B608-3B49888F45F2}" type="parTrans" cxnId="{C93708AE-8CB2-4378-B00B-780DAF5BA789}">
      <dgm:prSet/>
      <dgm:spPr/>
      <dgm:t>
        <a:bodyPr/>
        <a:lstStyle/>
        <a:p>
          <a:endParaRPr lang="zh-TW" altLang="en-US" sz="1800">
            <a:latin typeface="Calibri" pitchFamily="34" charset="0"/>
          </a:endParaRPr>
        </a:p>
      </dgm:t>
    </dgm:pt>
    <dgm:pt modelId="{41863127-DB1E-4B17-8CC3-BEF6D20094DC}" type="sibTrans" cxnId="{C93708AE-8CB2-4378-B00B-780DAF5BA789}">
      <dgm:prSet/>
      <dgm:spPr/>
      <dgm:t>
        <a:bodyPr/>
        <a:lstStyle/>
        <a:p>
          <a:endParaRPr lang="zh-TW" altLang="en-US" sz="1800">
            <a:latin typeface="Calibri" pitchFamily="34" charset="0"/>
          </a:endParaRPr>
        </a:p>
      </dgm:t>
    </dgm:pt>
    <dgm:pt modelId="{E5499B22-3F5E-4A08-8230-12A49E508FD8}" type="pres">
      <dgm:prSet presAssocID="{F5E8F9EF-285D-4181-AB20-FE3C5DCAD9F8}" presName="linear" presStyleCnt="0">
        <dgm:presLayoutVars>
          <dgm:dir/>
          <dgm:animLvl val="lvl"/>
          <dgm:resizeHandles val="exact"/>
        </dgm:presLayoutVars>
      </dgm:prSet>
      <dgm:spPr/>
      <dgm:t>
        <a:bodyPr/>
        <a:lstStyle/>
        <a:p>
          <a:endParaRPr lang="zh-TW" altLang="en-US"/>
        </a:p>
      </dgm:t>
    </dgm:pt>
    <dgm:pt modelId="{87A1A8CC-675B-4BE2-A2E9-94FE6A232898}" type="pres">
      <dgm:prSet presAssocID="{705E9332-2D9C-411B-84AB-0F2E3E746A5A}" presName="parentLin" presStyleCnt="0"/>
      <dgm:spPr/>
      <dgm:t>
        <a:bodyPr/>
        <a:lstStyle/>
        <a:p>
          <a:endParaRPr lang="zh-TW" altLang="en-US"/>
        </a:p>
      </dgm:t>
    </dgm:pt>
    <dgm:pt modelId="{E6242046-05B2-4CCC-9F1F-80D2FC54552C}" type="pres">
      <dgm:prSet presAssocID="{705E9332-2D9C-411B-84AB-0F2E3E746A5A}" presName="parentLeftMargin" presStyleLbl="node1" presStyleIdx="0" presStyleCnt="4"/>
      <dgm:spPr/>
      <dgm:t>
        <a:bodyPr/>
        <a:lstStyle/>
        <a:p>
          <a:endParaRPr lang="zh-TW" altLang="en-US"/>
        </a:p>
      </dgm:t>
    </dgm:pt>
    <dgm:pt modelId="{E8975BA2-86C4-4DE0-9E37-811DBD5F8C04}" type="pres">
      <dgm:prSet presAssocID="{705E9332-2D9C-411B-84AB-0F2E3E746A5A}" presName="parentText" presStyleLbl="node1" presStyleIdx="0" presStyleCnt="4">
        <dgm:presLayoutVars>
          <dgm:chMax val="0"/>
          <dgm:bulletEnabled val="1"/>
        </dgm:presLayoutVars>
      </dgm:prSet>
      <dgm:spPr/>
      <dgm:t>
        <a:bodyPr/>
        <a:lstStyle/>
        <a:p>
          <a:endParaRPr lang="zh-TW" altLang="en-US"/>
        </a:p>
      </dgm:t>
    </dgm:pt>
    <dgm:pt modelId="{13D94A04-7B1A-483B-96FC-931E29B76355}" type="pres">
      <dgm:prSet presAssocID="{705E9332-2D9C-411B-84AB-0F2E3E746A5A}" presName="negativeSpace" presStyleCnt="0"/>
      <dgm:spPr/>
      <dgm:t>
        <a:bodyPr/>
        <a:lstStyle/>
        <a:p>
          <a:endParaRPr lang="zh-TW" altLang="en-US"/>
        </a:p>
      </dgm:t>
    </dgm:pt>
    <dgm:pt modelId="{F11754D6-50B9-4468-BEFA-B37E173B7107}" type="pres">
      <dgm:prSet presAssocID="{705E9332-2D9C-411B-84AB-0F2E3E746A5A}" presName="childText" presStyleLbl="conFgAcc1" presStyleIdx="0" presStyleCnt="4">
        <dgm:presLayoutVars>
          <dgm:bulletEnabled val="1"/>
        </dgm:presLayoutVars>
      </dgm:prSet>
      <dgm:spPr/>
      <dgm:t>
        <a:bodyPr/>
        <a:lstStyle/>
        <a:p>
          <a:endParaRPr lang="zh-TW" altLang="en-US"/>
        </a:p>
      </dgm:t>
    </dgm:pt>
    <dgm:pt modelId="{86E5F347-CA15-457A-871E-BC91BA19848E}" type="pres">
      <dgm:prSet presAssocID="{74C22876-78A0-42F4-BCF2-2E8028119BF6}" presName="spaceBetweenRectangles" presStyleCnt="0"/>
      <dgm:spPr/>
      <dgm:t>
        <a:bodyPr/>
        <a:lstStyle/>
        <a:p>
          <a:endParaRPr lang="zh-TW" altLang="en-US"/>
        </a:p>
      </dgm:t>
    </dgm:pt>
    <dgm:pt modelId="{7BE08863-2F8B-4E8D-9DE6-20533E82EAB5}" type="pres">
      <dgm:prSet presAssocID="{58525BA7-B75A-4292-AAD4-23B0090184BB}" presName="parentLin" presStyleCnt="0"/>
      <dgm:spPr/>
      <dgm:t>
        <a:bodyPr/>
        <a:lstStyle/>
        <a:p>
          <a:endParaRPr lang="zh-TW" altLang="en-US"/>
        </a:p>
      </dgm:t>
    </dgm:pt>
    <dgm:pt modelId="{72EA2084-95FD-49BE-AB3E-4893AF531D56}" type="pres">
      <dgm:prSet presAssocID="{58525BA7-B75A-4292-AAD4-23B0090184BB}" presName="parentLeftMargin" presStyleLbl="node1" presStyleIdx="0" presStyleCnt="4"/>
      <dgm:spPr/>
      <dgm:t>
        <a:bodyPr/>
        <a:lstStyle/>
        <a:p>
          <a:endParaRPr lang="zh-TW" altLang="en-US"/>
        </a:p>
      </dgm:t>
    </dgm:pt>
    <dgm:pt modelId="{247E4758-378D-485B-ACB2-A9F22949CCFE}" type="pres">
      <dgm:prSet presAssocID="{58525BA7-B75A-4292-AAD4-23B0090184BB}" presName="parentText" presStyleLbl="node1" presStyleIdx="1" presStyleCnt="4">
        <dgm:presLayoutVars>
          <dgm:chMax val="0"/>
          <dgm:bulletEnabled val="1"/>
        </dgm:presLayoutVars>
      </dgm:prSet>
      <dgm:spPr/>
      <dgm:t>
        <a:bodyPr/>
        <a:lstStyle/>
        <a:p>
          <a:endParaRPr lang="zh-TW" altLang="en-US"/>
        </a:p>
      </dgm:t>
    </dgm:pt>
    <dgm:pt modelId="{9E159289-4478-4C3A-830A-70569AA70831}" type="pres">
      <dgm:prSet presAssocID="{58525BA7-B75A-4292-AAD4-23B0090184BB}" presName="negativeSpace" presStyleCnt="0"/>
      <dgm:spPr/>
      <dgm:t>
        <a:bodyPr/>
        <a:lstStyle/>
        <a:p>
          <a:endParaRPr lang="zh-TW" altLang="en-US"/>
        </a:p>
      </dgm:t>
    </dgm:pt>
    <dgm:pt modelId="{E1F3C27E-B567-40EB-A6E1-CEF070F2BB00}" type="pres">
      <dgm:prSet presAssocID="{58525BA7-B75A-4292-AAD4-23B0090184BB}" presName="childText" presStyleLbl="conFgAcc1" presStyleIdx="1" presStyleCnt="4">
        <dgm:presLayoutVars>
          <dgm:bulletEnabled val="1"/>
        </dgm:presLayoutVars>
      </dgm:prSet>
      <dgm:spPr/>
      <dgm:t>
        <a:bodyPr/>
        <a:lstStyle/>
        <a:p>
          <a:endParaRPr lang="zh-TW" altLang="en-US"/>
        </a:p>
      </dgm:t>
    </dgm:pt>
    <dgm:pt modelId="{8D207D4E-0CF8-423F-A62B-8A4C9AAFB42C}" type="pres">
      <dgm:prSet presAssocID="{8739D7DD-F2A9-4558-A4F3-C0063B0EB93F}" presName="spaceBetweenRectangles" presStyleCnt="0"/>
      <dgm:spPr/>
      <dgm:t>
        <a:bodyPr/>
        <a:lstStyle/>
        <a:p>
          <a:endParaRPr lang="zh-TW" altLang="en-US"/>
        </a:p>
      </dgm:t>
    </dgm:pt>
    <dgm:pt modelId="{97B13E65-349D-4F88-819C-833CD8E01D96}" type="pres">
      <dgm:prSet presAssocID="{7B4D1A46-3AC8-43B2-8025-8558F2328207}" presName="parentLin" presStyleCnt="0"/>
      <dgm:spPr/>
      <dgm:t>
        <a:bodyPr/>
        <a:lstStyle/>
        <a:p>
          <a:endParaRPr lang="zh-TW" altLang="en-US"/>
        </a:p>
      </dgm:t>
    </dgm:pt>
    <dgm:pt modelId="{BE3C3832-672E-418F-B97E-182A84C76DF4}" type="pres">
      <dgm:prSet presAssocID="{7B4D1A46-3AC8-43B2-8025-8558F2328207}" presName="parentLeftMargin" presStyleLbl="node1" presStyleIdx="1" presStyleCnt="4"/>
      <dgm:spPr/>
      <dgm:t>
        <a:bodyPr/>
        <a:lstStyle/>
        <a:p>
          <a:endParaRPr lang="zh-TW" altLang="en-US"/>
        </a:p>
      </dgm:t>
    </dgm:pt>
    <dgm:pt modelId="{62088316-300D-409A-A6C0-FBFAB291808A}" type="pres">
      <dgm:prSet presAssocID="{7B4D1A46-3AC8-43B2-8025-8558F2328207}" presName="parentText" presStyleLbl="node1" presStyleIdx="2" presStyleCnt="4">
        <dgm:presLayoutVars>
          <dgm:chMax val="0"/>
          <dgm:bulletEnabled val="1"/>
        </dgm:presLayoutVars>
      </dgm:prSet>
      <dgm:spPr/>
      <dgm:t>
        <a:bodyPr/>
        <a:lstStyle/>
        <a:p>
          <a:endParaRPr lang="zh-TW" altLang="en-US"/>
        </a:p>
      </dgm:t>
    </dgm:pt>
    <dgm:pt modelId="{A839BBB2-CA85-453D-8743-86445AD884AD}" type="pres">
      <dgm:prSet presAssocID="{7B4D1A46-3AC8-43B2-8025-8558F2328207}" presName="negativeSpace" presStyleCnt="0"/>
      <dgm:spPr/>
      <dgm:t>
        <a:bodyPr/>
        <a:lstStyle/>
        <a:p>
          <a:endParaRPr lang="zh-TW" altLang="en-US"/>
        </a:p>
      </dgm:t>
    </dgm:pt>
    <dgm:pt modelId="{471D773C-1A5E-4F41-AB98-4E208C7425E2}" type="pres">
      <dgm:prSet presAssocID="{7B4D1A46-3AC8-43B2-8025-8558F2328207}" presName="childText" presStyleLbl="conFgAcc1" presStyleIdx="2" presStyleCnt="4">
        <dgm:presLayoutVars>
          <dgm:bulletEnabled val="1"/>
        </dgm:presLayoutVars>
      </dgm:prSet>
      <dgm:spPr/>
      <dgm:t>
        <a:bodyPr/>
        <a:lstStyle/>
        <a:p>
          <a:endParaRPr lang="zh-TW" altLang="en-US"/>
        </a:p>
      </dgm:t>
    </dgm:pt>
    <dgm:pt modelId="{CF42768D-25E1-468A-86C7-87BF2805AAAD}" type="pres">
      <dgm:prSet presAssocID="{A99B8154-70F6-41D6-8C4C-49A59273FA5A}" presName="spaceBetweenRectangles" presStyleCnt="0"/>
      <dgm:spPr/>
      <dgm:t>
        <a:bodyPr/>
        <a:lstStyle/>
        <a:p>
          <a:endParaRPr lang="zh-TW" altLang="en-US"/>
        </a:p>
      </dgm:t>
    </dgm:pt>
    <dgm:pt modelId="{34F8494D-D1D9-49E3-A78E-7C651301B159}" type="pres">
      <dgm:prSet presAssocID="{1046AF35-9E69-4A8D-A038-56560EB6AB6B}" presName="parentLin" presStyleCnt="0"/>
      <dgm:spPr/>
      <dgm:t>
        <a:bodyPr/>
        <a:lstStyle/>
        <a:p>
          <a:endParaRPr lang="zh-TW" altLang="en-US"/>
        </a:p>
      </dgm:t>
    </dgm:pt>
    <dgm:pt modelId="{A665D0F7-99ED-49BB-84C8-AC24A34170E1}" type="pres">
      <dgm:prSet presAssocID="{1046AF35-9E69-4A8D-A038-56560EB6AB6B}" presName="parentLeftMargin" presStyleLbl="node1" presStyleIdx="2" presStyleCnt="4"/>
      <dgm:spPr/>
      <dgm:t>
        <a:bodyPr/>
        <a:lstStyle/>
        <a:p>
          <a:endParaRPr lang="zh-TW" altLang="en-US"/>
        </a:p>
      </dgm:t>
    </dgm:pt>
    <dgm:pt modelId="{64E26A14-E5A1-4F4C-8B81-7F6117701D96}" type="pres">
      <dgm:prSet presAssocID="{1046AF35-9E69-4A8D-A038-56560EB6AB6B}" presName="parentText" presStyleLbl="node1" presStyleIdx="3" presStyleCnt="4">
        <dgm:presLayoutVars>
          <dgm:chMax val="0"/>
          <dgm:bulletEnabled val="1"/>
        </dgm:presLayoutVars>
      </dgm:prSet>
      <dgm:spPr/>
      <dgm:t>
        <a:bodyPr/>
        <a:lstStyle/>
        <a:p>
          <a:endParaRPr lang="zh-TW" altLang="en-US"/>
        </a:p>
      </dgm:t>
    </dgm:pt>
    <dgm:pt modelId="{28E22DFE-9980-4A7F-8913-1373ADEC2736}" type="pres">
      <dgm:prSet presAssocID="{1046AF35-9E69-4A8D-A038-56560EB6AB6B}" presName="negativeSpace" presStyleCnt="0"/>
      <dgm:spPr/>
      <dgm:t>
        <a:bodyPr/>
        <a:lstStyle/>
        <a:p>
          <a:endParaRPr lang="zh-TW" altLang="en-US"/>
        </a:p>
      </dgm:t>
    </dgm:pt>
    <dgm:pt modelId="{BAAEA89B-96BE-43FA-B919-0727AA1772FA}" type="pres">
      <dgm:prSet presAssocID="{1046AF35-9E69-4A8D-A038-56560EB6AB6B}" presName="childText" presStyleLbl="conFgAcc1" presStyleIdx="3" presStyleCnt="4">
        <dgm:presLayoutVars>
          <dgm:bulletEnabled val="1"/>
        </dgm:presLayoutVars>
      </dgm:prSet>
      <dgm:spPr/>
      <dgm:t>
        <a:bodyPr/>
        <a:lstStyle/>
        <a:p>
          <a:endParaRPr lang="zh-TW" altLang="en-US"/>
        </a:p>
      </dgm:t>
    </dgm:pt>
  </dgm:ptLst>
  <dgm:cxnLst>
    <dgm:cxn modelId="{D3E51FE6-87E6-4F46-802B-0BB250886735}" srcId="{F5E8F9EF-285D-4181-AB20-FE3C5DCAD9F8}" destId="{7B4D1A46-3AC8-43B2-8025-8558F2328207}" srcOrd="2" destOrd="0" parTransId="{E6509D71-FCA6-45CF-A0A8-D701B6D75A77}" sibTransId="{A99B8154-70F6-41D6-8C4C-49A59273FA5A}"/>
    <dgm:cxn modelId="{65A1CED6-A220-4135-A4A2-5441D037761F}" type="presOf" srcId="{58525BA7-B75A-4292-AAD4-23B0090184BB}" destId="{247E4758-378D-485B-ACB2-A9F22949CCFE}" srcOrd="1" destOrd="0" presId="urn:microsoft.com/office/officeart/2005/8/layout/list1"/>
    <dgm:cxn modelId="{B7728559-84CA-4B51-8306-70BCF6A2CCBC}" srcId="{705E9332-2D9C-411B-84AB-0F2E3E746A5A}" destId="{C6DA5A3B-C615-4A40-9492-00093AC037DB}" srcOrd="0" destOrd="0" parTransId="{5BEF2ACE-FE8D-47C3-AD80-46CE32527E05}" sibTransId="{914B0CBB-090E-4385-84D6-808C591BE249}"/>
    <dgm:cxn modelId="{13549464-7147-4DA1-8EDB-4CA450AD8C58}" type="presOf" srcId="{1046AF35-9E69-4A8D-A038-56560EB6AB6B}" destId="{A665D0F7-99ED-49BB-84C8-AC24A34170E1}" srcOrd="0" destOrd="0" presId="urn:microsoft.com/office/officeart/2005/8/layout/list1"/>
    <dgm:cxn modelId="{A79F124F-1ECA-4CF2-A1E7-D1A29B495C96}" type="presOf" srcId="{53CE896A-3A1E-482D-9303-5619E480323D}" destId="{E1F3C27E-B567-40EB-A6E1-CEF070F2BB00}" srcOrd="0" destOrd="0" presId="urn:microsoft.com/office/officeart/2005/8/layout/list1"/>
    <dgm:cxn modelId="{D6306BB3-9DC9-4606-BECF-E21DDED9D3C5}" type="presOf" srcId="{C6DA5A3B-C615-4A40-9492-00093AC037DB}" destId="{F11754D6-50B9-4468-BEFA-B37E173B7107}" srcOrd="0" destOrd="0" presId="urn:microsoft.com/office/officeart/2005/8/layout/list1"/>
    <dgm:cxn modelId="{F2DA84AC-E7CB-42CD-A64A-A2E8E9714F73}" srcId="{F5E8F9EF-285D-4181-AB20-FE3C5DCAD9F8}" destId="{58525BA7-B75A-4292-AAD4-23B0090184BB}" srcOrd="1" destOrd="0" parTransId="{B39C9B41-257B-4381-A94A-CDF26A4A5223}" sibTransId="{8739D7DD-F2A9-4558-A4F3-C0063B0EB93F}"/>
    <dgm:cxn modelId="{EC665EEF-771F-4E77-9220-E7EAECB1A9C2}" srcId="{58525BA7-B75A-4292-AAD4-23B0090184BB}" destId="{53CE896A-3A1E-482D-9303-5619E480323D}" srcOrd="0" destOrd="0" parTransId="{8D59BDD3-642E-47C0-A9BE-1B009D637D0E}" sibTransId="{67F6E1F5-4858-4FE9-A890-2BA775AF7BD9}"/>
    <dgm:cxn modelId="{E2A00FD0-DAA6-4609-BE23-25B5805D9704}" srcId="{7B4D1A46-3AC8-43B2-8025-8558F2328207}" destId="{52C904F9-F583-48D4-BAD9-351FD796C556}" srcOrd="0" destOrd="0" parTransId="{6016D38A-1EEA-480A-B2FA-2B4466B09340}" sibTransId="{0582550C-6E16-4CFF-834A-A1B22839AC59}"/>
    <dgm:cxn modelId="{4F1C07F6-2687-4E46-8DC6-B909729F716A}" type="presOf" srcId="{58525BA7-B75A-4292-AAD4-23B0090184BB}" destId="{72EA2084-95FD-49BE-AB3E-4893AF531D56}" srcOrd="0" destOrd="0" presId="urn:microsoft.com/office/officeart/2005/8/layout/list1"/>
    <dgm:cxn modelId="{FDB92CF0-909F-4200-83C9-9B07CD5F0D4F}" type="presOf" srcId="{1046AF35-9E69-4A8D-A038-56560EB6AB6B}" destId="{64E26A14-E5A1-4F4C-8B81-7F6117701D96}" srcOrd="1" destOrd="0" presId="urn:microsoft.com/office/officeart/2005/8/layout/list1"/>
    <dgm:cxn modelId="{71D43F0E-4A12-4479-889C-BF4DFB73AA9D}" type="presOf" srcId="{52C904F9-F583-48D4-BAD9-351FD796C556}" destId="{471D773C-1A5E-4F41-AB98-4E208C7425E2}" srcOrd="0" destOrd="0" presId="urn:microsoft.com/office/officeart/2005/8/layout/list1"/>
    <dgm:cxn modelId="{0C14C7B0-5867-4FDC-92A9-0BBFCF58C9CB}" type="presOf" srcId="{7B4D1A46-3AC8-43B2-8025-8558F2328207}" destId="{62088316-300D-409A-A6C0-FBFAB291808A}" srcOrd="1" destOrd="0" presId="urn:microsoft.com/office/officeart/2005/8/layout/list1"/>
    <dgm:cxn modelId="{0D30E9D5-5944-472B-A564-C3ACE43251CA}" srcId="{F5E8F9EF-285D-4181-AB20-FE3C5DCAD9F8}" destId="{1046AF35-9E69-4A8D-A038-56560EB6AB6B}" srcOrd="3" destOrd="0" parTransId="{65D5EE85-C440-4EAE-99EF-EAEC4B973588}" sibTransId="{838E3CEE-1094-41AA-A28D-95F46F8B1FCF}"/>
    <dgm:cxn modelId="{A11910F9-2B62-4DD7-9EE6-6AC57D8C0336}" srcId="{F5E8F9EF-285D-4181-AB20-FE3C5DCAD9F8}" destId="{705E9332-2D9C-411B-84AB-0F2E3E746A5A}" srcOrd="0" destOrd="0" parTransId="{7DA9F835-27C0-46C1-B0EF-75B9B0E1AC93}" sibTransId="{74C22876-78A0-42F4-BCF2-2E8028119BF6}"/>
    <dgm:cxn modelId="{C93708AE-8CB2-4378-B00B-780DAF5BA789}" srcId="{1046AF35-9E69-4A8D-A038-56560EB6AB6B}" destId="{5A5969CB-0E5D-4F09-B609-24C25894145F}" srcOrd="0" destOrd="0" parTransId="{8A9D92A9-3C4D-4C66-B608-3B49888F45F2}" sibTransId="{41863127-DB1E-4B17-8CC3-BEF6D20094DC}"/>
    <dgm:cxn modelId="{A781EA9E-F83E-4C20-B9D1-430797257FB1}" type="presOf" srcId="{5A5969CB-0E5D-4F09-B609-24C25894145F}" destId="{BAAEA89B-96BE-43FA-B919-0727AA1772FA}" srcOrd="0" destOrd="0" presId="urn:microsoft.com/office/officeart/2005/8/layout/list1"/>
    <dgm:cxn modelId="{5F507F43-630F-4942-8BC3-B1FB793A339C}" type="presOf" srcId="{705E9332-2D9C-411B-84AB-0F2E3E746A5A}" destId="{E6242046-05B2-4CCC-9F1F-80D2FC54552C}" srcOrd="0" destOrd="0" presId="urn:microsoft.com/office/officeart/2005/8/layout/list1"/>
    <dgm:cxn modelId="{2D1BF8C6-05E0-4463-80E0-6F975BFDB06A}" type="presOf" srcId="{F5E8F9EF-285D-4181-AB20-FE3C5DCAD9F8}" destId="{E5499B22-3F5E-4A08-8230-12A49E508FD8}" srcOrd="0" destOrd="0" presId="urn:microsoft.com/office/officeart/2005/8/layout/list1"/>
    <dgm:cxn modelId="{DFCBD1B8-9C03-42F2-B3A7-94C60667BDB1}" type="presOf" srcId="{7B4D1A46-3AC8-43B2-8025-8558F2328207}" destId="{BE3C3832-672E-418F-B97E-182A84C76DF4}" srcOrd="0" destOrd="0" presId="urn:microsoft.com/office/officeart/2005/8/layout/list1"/>
    <dgm:cxn modelId="{9D2E640D-6675-423F-95B2-523DCF49C130}" type="presOf" srcId="{705E9332-2D9C-411B-84AB-0F2E3E746A5A}" destId="{E8975BA2-86C4-4DE0-9E37-811DBD5F8C04}" srcOrd="1" destOrd="0" presId="urn:microsoft.com/office/officeart/2005/8/layout/list1"/>
    <dgm:cxn modelId="{E39866BA-928B-49D8-BF76-1DFC0CC1FACD}" type="presParOf" srcId="{E5499B22-3F5E-4A08-8230-12A49E508FD8}" destId="{87A1A8CC-675B-4BE2-A2E9-94FE6A232898}" srcOrd="0" destOrd="0" presId="urn:microsoft.com/office/officeart/2005/8/layout/list1"/>
    <dgm:cxn modelId="{EBD72334-959E-4B59-83E8-58D75CF61001}" type="presParOf" srcId="{87A1A8CC-675B-4BE2-A2E9-94FE6A232898}" destId="{E6242046-05B2-4CCC-9F1F-80D2FC54552C}" srcOrd="0" destOrd="0" presId="urn:microsoft.com/office/officeart/2005/8/layout/list1"/>
    <dgm:cxn modelId="{EA2D2DA5-455F-4503-8A12-F63D7E303D54}" type="presParOf" srcId="{87A1A8CC-675B-4BE2-A2E9-94FE6A232898}" destId="{E8975BA2-86C4-4DE0-9E37-811DBD5F8C04}" srcOrd="1" destOrd="0" presId="urn:microsoft.com/office/officeart/2005/8/layout/list1"/>
    <dgm:cxn modelId="{633332C1-203A-431E-BF80-3100D4D00958}" type="presParOf" srcId="{E5499B22-3F5E-4A08-8230-12A49E508FD8}" destId="{13D94A04-7B1A-483B-96FC-931E29B76355}" srcOrd="1" destOrd="0" presId="urn:microsoft.com/office/officeart/2005/8/layout/list1"/>
    <dgm:cxn modelId="{C20552E9-39CF-4DC8-9F75-BF6AB6236362}" type="presParOf" srcId="{E5499B22-3F5E-4A08-8230-12A49E508FD8}" destId="{F11754D6-50B9-4468-BEFA-B37E173B7107}" srcOrd="2" destOrd="0" presId="urn:microsoft.com/office/officeart/2005/8/layout/list1"/>
    <dgm:cxn modelId="{E92CCCD4-A1B2-4E66-91E0-292118858933}" type="presParOf" srcId="{E5499B22-3F5E-4A08-8230-12A49E508FD8}" destId="{86E5F347-CA15-457A-871E-BC91BA19848E}" srcOrd="3" destOrd="0" presId="urn:microsoft.com/office/officeart/2005/8/layout/list1"/>
    <dgm:cxn modelId="{F8676F67-0212-48B8-81BB-0EA7B6C5AB49}" type="presParOf" srcId="{E5499B22-3F5E-4A08-8230-12A49E508FD8}" destId="{7BE08863-2F8B-4E8D-9DE6-20533E82EAB5}" srcOrd="4" destOrd="0" presId="urn:microsoft.com/office/officeart/2005/8/layout/list1"/>
    <dgm:cxn modelId="{AF981170-903B-4ED1-9C76-E16ED33AE08F}" type="presParOf" srcId="{7BE08863-2F8B-4E8D-9DE6-20533E82EAB5}" destId="{72EA2084-95FD-49BE-AB3E-4893AF531D56}" srcOrd="0" destOrd="0" presId="urn:microsoft.com/office/officeart/2005/8/layout/list1"/>
    <dgm:cxn modelId="{0188E51D-78C0-4321-B191-606DCD54ED7F}" type="presParOf" srcId="{7BE08863-2F8B-4E8D-9DE6-20533E82EAB5}" destId="{247E4758-378D-485B-ACB2-A9F22949CCFE}" srcOrd="1" destOrd="0" presId="urn:microsoft.com/office/officeart/2005/8/layout/list1"/>
    <dgm:cxn modelId="{7C807CD4-F471-4588-A20E-0F965323E5ED}" type="presParOf" srcId="{E5499B22-3F5E-4A08-8230-12A49E508FD8}" destId="{9E159289-4478-4C3A-830A-70569AA70831}" srcOrd="5" destOrd="0" presId="urn:microsoft.com/office/officeart/2005/8/layout/list1"/>
    <dgm:cxn modelId="{9A1FE4F9-97F8-45C6-8EEF-30AD150FF167}" type="presParOf" srcId="{E5499B22-3F5E-4A08-8230-12A49E508FD8}" destId="{E1F3C27E-B567-40EB-A6E1-CEF070F2BB00}" srcOrd="6" destOrd="0" presId="urn:microsoft.com/office/officeart/2005/8/layout/list1"/>
    <dgm:cxn modelId="{166464FB-B610-4885-94CE-66EAAE2988A1}" type="presParOf" srcId="{E5499B22-3F5E-4A08-8230-12A49E508FD8}" destId="{8D207D4E-0CF8-423F-A62B-8A4C9AAFB42C}" srcOrd="7" destOrd="0" presId="urn:microsoft.com/office/officeart/2005/8/layout/list1"/>
    <dgm:cxn modelId="{60A4E685-2DC2-47A6-B799-1F20D0E8C87F}" type="presParOf" srcId="{E5499B22-3F5E-4A08-8230-12A49E508FD8}" destId="{97B13E65-349D-4F88-819C-833CD8E01D96}" srcOrd="8" destOrd="0" presId="urn:microsoft.com/office/officeart/2005/8/layout/list1"/>
    <dgm:cxn modelId="{6A22C1F9-A983-4123-89B6-58F865A3BAB9}" type="presParOf" srcId="{97B13E65-349D-4F88-819C-833CD8E01D96}" destId="{BE3C3832-672E-418F-B97E-182A84C76DF4}" srcOrd="0" destOrd="0" presId="urn:microsoft.com/office/officeart/2005/8/layout/list1"/>
    <dgm:cxn modelId="{71184CE2-C2FA-4041-896A-AB6BA04A4ABE}" type="presParOf" srcId="{97B13E65-349D-4F88-819C-833CD8E01D96}" destId="{62088316-300D-409A-A6C0-FBFAB291808A}" srcOrd="1" destOrd="0" presId="urn:microsoft.com/office/officeart/2005/8/layout/list1"/>
    <dgm:cxn modelId="{62668977-F978-49C3-9401-C49A6BCD1DCB}" type="presParOf" srcId="{E5499B22-3F5E-4A08-8230-12A49E508FD8}" destId="{A839BBB2-CA85-453D-8743-86445AD884AD}" srcOrd="9" destOrd="0" presId="urn:microsoft.com/office/officeart/2005/8/layout/list1"/>
    <dgm:cxn modelId="{DA306F90-E7F2-446D-A36D-C98F1B7E2A6F}" type="presParOf" srcId="{E5499B22-3F5E-4A08-8230-12A49E508FD8}" destId="{471D773C-1A5E-4F41-AB98-4E208C7425E2}" srcOrd="10" destOrd="0" presId="urn:microsoft.com/office/officeart/2005/8/layout/list1"/>
    <dgm:cxn modelId="{99EF4CD7-8D4B-411D-8417-A1C6F9623DE5}" type="presParOf" srcId="{E5499B22-3F5E-4A08-8230-12A49E508FD8}" destId="{CF42768D-25E1-468A-86C7-87BF2805AAAD}" srcOrd="11" destOrd="0" presId="urn:microsoft.com/office/officeart/2005/8/layout/list1"/>
    <dgm:cxn modelId="{DE488073-7724-41DC-9AE0-C9B1E81B2E6F}" type="presParOf" srcId="{E5499B22-3F5E-4A08-8230-12A49E508FD8}" destId="{34F8494D-D1D9-49E3-A78E-7C651301B159}" srcOrd="12" destOrd="0" presId="urn:microsoft.com/office/officeart/2005/8/layout/list1"/>
    <dgm:cxn modelId="{DF3D1CEB-8792-41EB-AC0B-75D5C10217C0}" type="presParOf" srcId="{34F8494D-D1D9-49E3-A78E-7C651301B159}" destId="{A665D0F7-99ED-49BB-84C8-AC24A34170E1}" srcOrd="0" destOrd="0" presId="urn:microsoft.com/office/officeart/2005/8/layout/list1"/>
    <dgm:cxn modelId="{81FDC289-37F4-491E-A28B-9554B2E98AA0}" type="presParOf" srcId="{34F8494D-D1D9-49E3-A78E-7C651301B159}" destId="{64E26A14-E5A1-4F4C-8B81-7F6117701D96}" srcOrd="1" destOrd="0" presId="urn:microsoft.com/office/officeart/2005/8/layout/list1"/>
    <dgm:cxn modelId="{F585DD8A-A0DB-4820-9BDB-93A178AA3774}" type="presParOf" srcId="{E5499B22-3F5E-4A08-8230-12A49E508FD8}" destId="{28E22DFE-9980-4A7F-8913-1373ADEC2736}" srcOrd="13" destOrd="0" presId="urn:microsoft.com/office/officeart/2005/8/layout/list1"/>
    <dgm:cxn modelId="{732E3624-296F-4C01-8177-A5836E427950}" type="presParOf" srcId="{E5499B22-3F5E-4A08-8230-12A49E508FD8}" destId="{BAAEA89B-96BE-43FA-B919-0727AA1772F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C40DD-7E67-42D8-B739-9882AE268A5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400EDDE0-4256-47CF-95E5-F8C5078BCC27}">
      <dgm:prSet phldrT="[文字]" custT="1"/>
      <dgm:spPr/>
      <dgm:t>
        <a:bodyPr/>
        <a:lstStyle/>
        <a:p>
          <a:r>
            <a:rPr lang="zh-TW" altLang="en-US" sz="2000" dirty="0" smtClean="0"/>
            <a:t>作業系統佈署 </a:t>
          </a:r>
          <a:endParaRPr lang="zh-TW" altLang="en-US" sz="2000" dirty="0"/>
        </a:p>
      </dgm:t>
    </dgm:pt>
    <dgm:pt modelId="{A499F670-4A36-4411-B4EA-BA4B748C2662}" type="parTrans" cxnId="{EB65889B-BDDA-4572-9A0B-9A254CAD2D93}">
      <dgm:prSet/>
      <dgm:spPr/>
      <dgm:t>
        <a:bodyPr/>
        <a:lstStyle/>
        <a:p>
          <a:endParaRPr lang="zh-TW" altLang="en-US"/>
        </a:p>
      </dgm:t>
    </dgm:pt>
    <dgm:pt modelId="{77821B57-1D2C-4508-99D5-1E8644BBAAFD}" type="sibTrans" cxnId="{EB65889B-BDDA-4572-9A0B-9A254CAD2D93}">
      <dgm:prSet/>
      <dgm:spPr/>
      <dgm:t>
        <a:bodyPr/>
        <a:lstStyle/>
        <a:p>
          <a:endParaRPr lang="zh-TW" altLang="en-US"/>
        </a:p>
      </dgm:t>
    </dgm:pt>
    <dgm:pt modelId="{BC90C703-3951-4195-85CF-5FA49B0F8BEA}">
      <dgm:prSet phldrT="[文字]" custT="1"/>
      <dgm:spPr/>
      <dgm:t>
        <a:bodyPr/>
        <a:lstStyle/>
        <a:p>
          <a:r>
            <a:rPr lang="zh-TW" altLang="en-US" sz="1800" dirty="0" smtClean="0"/>
            <a:t>在軟硬體及網路環境複雜的組織中，正確並安全地佈署與設定每一台電腦的作業系統。</a:t>
          </a:r>
          <a:endParaRPr lang="zh-TW" altLang="en-US" sz="1800" dirty="0"/>
        </a:p>
      </dgm:t>
    </dgm:pt>
    <dgm:pt modelId="{16C35582-97A1-4D59-B8C2-AED552F0294B}" type="parTrans" cxnId="{30EEC29D-D369-43CE-BC53-23339211A512}">
      <dgm:prSet/>
      <dgm:spPr/>
      <dgm:t>
        <a:bodyPr/>
        <a:lstStyle/>
        <a:p>
          <a:endParaRPr lang="zh-TW" altLang="en-US"/>
        </a:p>
      </dgm:t>
    </dgm:pt>
    <dgm:pt modelId="{CB8846AA-CB16-453F-AAA6-0EBED6840FD3}" type="sibTrans" cxnId="{30EEC29D-D369-43CE-BC53-23339211A512}">
      <dgm:prSet/>
      <dgm:spPr/>
      <dgm:t>
        <a:bodyPr/>
        <a:lstStyle/>
        <a:p>
          <a:endParaRPr lang="zh-TW" altLang="en-US"/>
        </a:p>
      </dgm:t>
    </dgm:pt>
    <dgm:pt modelId="{752C43D4-8D8C-4312-8E73-B6F821F1788C}">
      <dgm:prSet phldrT="[文字]" custT="1"/>
      <dgm:spPr/>
      <dgm:t>
        <a:bodyPr/>
        <a:lstStyle/>
        <a:p>
          <a:r>
            <a:rPr lang="zh-TW" altLang="en-US" sz="2000" dirty="0" smtClean="0"/>
            <a:t>軟體分派 </a:t>
          </a:r>
          <a:endParaRPr lang="zh-TW" altLang="en-US" sz="2000" dirty="0"/>
        </a:p>
      </dgm:t>
    </dgm:pt>
    <dgm:pt modelId="{07032924-A543-471A-9897-9FFA7E5BACF0}" type="parTrans" cxnId="{143738AE-FF97-4049-B1A8-369BC8AA069C}">
      <dgm:prSet/>
      <dgm:spPr/>
      <dgm:t>
        <a:bodyPr/>
        <a:lstStyle/>
        <a:p>
          <a:endParaRPr lang="zh-TW" altLang="en-US"/>
        </a:p>
      </dgm:t>
    </dgm:pt>
    <dgm:pt modelId="{A87E6826-76F4-41F8-BD7E-37A3387B99EB}" type="sibTrans" cxnId="{143738AE-FF97-4049-B1A8-369BC8AA069C}">
      <dgm:prSet/>
      <dgm:spPr/>
      <dgm:t>
        <a:bodyPr/>
        <a:lstStyle/>
        <a:p>
          <a:endParaRPr lang="zh-TW" altLang="en-US"/>
        </a:p>
      </dgm:t>
    </dgm:pt>
    <dgm:pt modelId="{BBB60F36-3E53-4E00-9DF7-96144E15BA57}">
      <dgm:prSet phldrT="[文字]" custT="1"/>
      <dgm:spPr/>
      <dgm:t>
        <a:bodyPr/>
        <a:lstStyle/>
        <a:p>
          <a:r>
            <a:rPr lang="zh-TW" altLang="en-US" sz="1800" dirty="0" smtClean="0"/>
            <a:t>在複雜的組織網路中，分派應用軟體給大量的個人電腦、伺服器、筆記型電腦、</a:t>
          </a:r>
          <a:r>
            <a:rPr lang="en-US" altLang="zh-TW" sz="1800" dirty="0" smtClean="0"/>
            <a:t>PDA </a:t>
          </a:r>
          <a:r>
            <a:rPr lang="zh-TW" altLang="en-US" sz="1800" dirty="0" smtClean="0"/>
            <a:t>或智慧行手機。</a:t>
          </a:r>
          <a:endParaRPr lang="zh-TW" altLang="en-US" sz="1800" dirty="0"/>
        </a:p>
      </dgm:t>
    </dgm:pt>
    <dgm:pt modelId="{647F2B1B-2906-4124-8047-1A5EA8F0BA2D}" type="parTrans" cxnId="{A6AA4418-8BB1-4ABE-83DC-2280F5295A17}">
      <dgm:prSet/>
      <dgm:spPr/>
      <dgm:t>
        <a:bodyPr/>
        <a:lstStyle/>
        <a:p>
          <a:endParaRPr lang="zh-TW" altLang="en-US"/>
        </a:p>
      </dgm:t>
    </dgm:pt>
    <dgm:pt modelId="{2843CC13-F27B-406A-A907-CEAF4AD5A464}" type="sibTrans" cxnId="{A6AA4418-8BB1-4ABE-83DC-2280F5295A17}">
      <dgm:prSet/>
      <dgm:spPr/>
      <dgm:t>
        <a:bodyPr/>
        <a:lstStyle/>
        <a:p>
          <a:endParaRPr lang="zh-TW" altLang="en-US"/>
        </a:p>
      </dgm:t>
    </dgm:pt>
    <dgm:pt modelId="{D09ED740-FFD3-4E9B-8C54-8B3A5DFCA8FC}">
      <dgm:prSet phldrT="[文字]" custT="1"/>
      <dgm:spPr/>
      <dgm:t>
        <a:bodyPr/>
        <a:lstStyle/>
        <a:p>
          <a:r>
            <a:rPr lang="zh-TW" altLang="en-US" sz="2000" dirty="0" smtClean="0"/>
            <a:t>軟體更新管理 </a:t>
          </a:r>
          <a:endParaRPr lang="zh-TW" altLang="en-US" sz="2000" dirty="0"/>
        </a:p>
      </dgm:t>
    </dgm:pt>
    <dgm:pt modelId="{B0B1F48D-7DF7-44F9-9D76-2AD0945517D7}" type="parTrans" cxnId="{4DB85350-9127-4FA2-AF0F-F3B0787A03B6}">
      <dgm:prSet/>
      <dgm:spPr/>
      <dgm:t>
        <a:bodyPr/>
        <a:lstStyle/>
        <a:p>
          <a:endParaRPr lang="zh-TW" altLang="en-US"/>
        </a:p>
      </dgm:t>
    </dgm:pt>
    <dgm:pt modelId="{61E6E123-1082-4635-908C-3771F60E5C8A}" type="sibTrans" cxnId="{4DB85350-9127-4FA2-AF0F-F3B0787A03B6}">
      <dgm:prSet/>
      <dgm:spPr/>
      <dgm:t>
        <a:bodyPr/>
        <a:lstStyle/>
        <a:p>
          <a:endParaRPr lang="zh-TW" altLang="en-US"/>
        </a:p>
      </dgm:t>
    </dgm:pt>
    <dgm:pt modelId="{B38C4191-58F4-47C4-A647-698AAE73F67F}">
      <dgm:prSet phldrT="[文字]" custT="1"/>
      <dgm:spPr/>
      <dgm:t>
        <a:bodyPr/>
        <a:lstStyle/>
        <a:p>
          <a:r>
            <a:rPr lang="zh-TW" altLang="en-US" sz="1800" dirty="0" smtClean="0"/>
            <a:t>在大型組織中分派並管理軟體更新。</a:t>
          </a:r>
          <a:endParaRPr lang="zh-TW" altLang="en-US" sz="1800" dirty="0"/>
        </a:p>
      </dgm:t>
    </dgm:pt>
    <dgm:pt modelId="{0CBF0E3B-9D92-4BE2-916F-3C5741A1E000}" type="parTrans" cxnId="{80D76C7B-04BA-4290-85D0-4C74181ABA7A}">
      <dgm:prSet/>
      <dgm:spPr/>
      <dgm:t>
        <a:bodyPr/>
        <a:lstStyle/>
        <a:p>
          <a:endParaRPr lang="zh-TW" altLang="en-US"/>
        </a:p>
      </dgm:t>
    </dgm:pt>
    <dgm:pt modelId="{6F1B6D00-298B-491D-920D-521A34DC21F2}" type="sibTrans" cxnId="{80D76C7B-04BA-4290-85D0-4C74181ABA7A}">
      <dgm:prSet/>
      <dgm:spPr/>
      <dgm:t>
        <a:bodyPr/>
        <a:lstStyle/>
        <a:p>
          <a:endParaRPr lang="zh-TW" altLang="en-US"/>
        </a:p>
      </dgm:t>
    </dgm:pt>
    <dgm:pt modelId="{8EF19235-6F16-4727-A2E7-5223EE2409AC}">
      <dgm:prSet phldrT="[文字]" custT="1"/>
      <dgm:spPr/>
      <dgm:t>
        <a:bodyPr/>
        <a:lstStyle/>
        <a:p>
          <a:r>
            <a:rPr lang="zh-TW" altLang="en-US" sz="2000" dirty="0" smtClean="0"/>
            <a:t>軟體資產情報 </a:t>
          </a:r>
          <a:endParaRPr lang="zh-TW" altLang="en-US" sz="2000" dirty="0"/>
        </a:p>
      </dgm:t>
    </dgm:pt>
    <dgm:pt modelId="{F012CA70-F8B7-4F52-829E-D0885C5E0F9B}" type="parTrans" cxnId="{9D3CF5E8-64B8-477B-B4B3-B1EDDB3FAC4A}">
      <dgm:prSet/>
      <dgm:spPr/>
      <dgm:t>
        <a:bodyPr/>
        <a:lstStyle/>
        <a:p>
          <a:endParaRPr lang="zh-TW" altLang="en-US"/>
        </a:p>
      </dgm:t>
    </dgm:pt>
    <dgm:pt modelId="{72CB6168-558D-40DF-9B01-8FC658B03E5C}" type="sibTrans" cxnId="{9D3CF5E8-64B8-477B-B4B3-B1EDDB3FAC4A}">
      <dgm:prSet/>
      <dgm:spPr/>
      <dgm:t>
        <a:bodyPr/>
        <a:lstStyle/>
        <a:p>
          <a:endParaRPr lang="zh-TW" altLang="en-US"/>
        </a:p>
      </dgm:t>
    </dgm:pt>
    <dgm:pt modelId="{41493664-1C1D-47A3-A4B8-4DEAB004936A}">
      <dgm:prSet phldrT="[文字]" custT="1"/>
      <dgm:spPr/>
      <dgm:t>
        <a:bodyPr/>
        <a:lstStyle/>
        <a:p>
          <a:r>
            <a:rPr lang="zh-TW" altLang="en-US" sz="2000" dirty="0" smtClean="0"/>
            <a:t>要求的設定管理 </a:t>
          </a:r>
          <a:endParaRPr lang="zh-TW" altLang="en-US" sz="2000" dirty="0"/>
        </a:p>
      </dgm:t>
    </dgm:pt>
    <dgm:pt modelId="{ECF9BEE0-CA31-496E-AF7D-8C02EC534123}" type="parTrans" cxnId="{A3BEA877-0E61-4619-A271-00C38D5FABAD}">
      <dgm:prSet/>
      <dgm:spPr/>
      <dgm:t>
        <a:bodyPr/>
        <a:lstStyle/>
        <a:p>
          <a:endParaRPr lang="zh-TW" altLang="en-US"/>
        </a:p>
      </dgm:t>
    </dgm:pt>
    <dgm:pt modelId="{72A616FE-12CB-4EAB-98FA-9F02A35BE5FD}" type="sibTrans" cxnId="{A3BEA877-0E61-4619-A271-00C38D5FABAD}">
      <dgm:prSet/>
      <dgm:spPr/>
      <dgm:t>
        <a:bodyPr/>
        <a:lstStyle/>
        <a:p>
          <a:endParaRPr lang="zh-TW" altLang="en-US"/>
        </a:p>
      </dgm:t>
    </dgm:pt>
    <dgm:pt modelId="{D08CE69B-478E-44F3-B170-6D65D3E8372B}">
      <dgm:prSet phldrT="[文字]" custT="1"/>
      <dgm:spPr/>
      <dgm:t>
        <a:bodyPr/>
        <a:lstStyle/>
        <a:p>
          <a:r>
            <a:rPr lang="zh-TW" altLang="en-US" sz="1800" dirty="0" smtClean="0"/>
            <a:t>方便控制資訊環境；管理員可以隨時掌握組織的軟硬體資產，誰在使用，以及它們目前的所在位置。</a:t>
          </a:r>
          <a:endParaRPr lang="zh-TW" altLang="en-US" sz="1800" dirty="0"/>
        </a:p>
      </dgm:t>
    </dgm:pt>
    <dgm:pt modelId="{EB3D3742-09C1-4F91-BF8E-0587F74B913A}" type="parTrans" cxnId="{89BA97D8-38AB-4B34-B53F-46809D8800AF}">
      <dgm:prSet/>
      <dgm:spPr/>
      <dgm:t>
        <a:bodyPr/>
        <a:lstStyle/>
        <a:p>
          <a:endParaRPr lang="zh-TW" altLang="en-US"/>
        </a:p>
      </dgm:t>
    </dgm:pt>
    <dgm:pt modelId="{B04EAABE-953E-461E-A27C-CC7B436DA891}" type="sibTrans" cxnId="{89BA97D8-38AB-4B34-B53F-46809D8800AF}">
      <dgm:prSet/>
      <dgm:spPr/>
      <dgm:t>
        <a:bodyPr/>
        <a:lstStyle/>
        <a:p>
          <a:endParaRPr lang="zh-TW" altLang="en-US"/>
        </a:p>
      </dgm:t>
    </dgm:pt>
    <dgm:pt modelId="{8AD5DB52-9AF4-488B-9678-C2B3669C3B61}">
      <dgm:prSet phldrT="[文字]" custT="1"/>
      <dgm:spPr/>
      <dgm:t>
        <a:bodyPr/>
        <a:lstStyle/>
        <a:p>
          <a:r>
            <a:rPr lang="zh-TW" altLang="en-US" sz="1800" dirty="0" smtClean="0"/>
            <a:t>組織可以確保資訊系統都遵循要求的設定，使系統的可用性、安全與效能得到強化。</a:t>
          </a:r>
          <a:endParaRPr lang="zh-TW" altLang="en-US" sz="1800" dirty="0"/>
        </a:p>
      </dgm:t>
    </dgm:pt>
    <dgm:pt modelId="{7A22816A-47CB-4384-8DB6-31AFAF71EE44}" type="parTrans" cxnId="{F6C4F089-E53C-4A3D-8F19-F90B41AADEB9}">
      <dgm:prSet/>
      <dgm:spPr/>
      <dgm:t>
        <a:bodyPr/>
        <a:lstStyle/>
        <a:p>
          <a:endParaRPr lang="zh-TW" altLang="en-US"/>
        </a:p>
      </dgm:t>
    </dgm:pt>
    <dgm:pt modelId="{B41D2B19-A1A3-433F-A42A-7A9F9175BE66}" type="sibTrans" cxnId="{F6C4F089-E53C-4A3D-8F19-F90B41AADEB9}">
      <dgm:prSet/>
      <dgm:spPr/>
      <dgm:t>
        <a:bodyPr/>
        <a:lstStyle/>
        <a:p>
          <a:endParaRPr lang="zh-TW" altLang="en-US"/>
        </a:p>
      </dgm:t>
    </dgm:pt>
    <dgm:pt modelId="{B78E64D8-4888-4BBD-946B-C53CD643E6D2}" type="pres">
      <dgm:prSet presAssocID="{7C4C40DD-7E67-42D8-B739-9882AE268A53}" presName="Name0" presStyleCnt="0">
        <dgm:presLayoutVars>
          <dgm:dir/>
          <dgm:animLvl val="lvl"/>
          <dgm:resizeHandles val="exact"/>
        </dgm:presLayoutVars>
      </dgm:prSet>
      <dgm:spPr/>
      <dgm:t>
        <a:bodyPr/>
        <a:lstStyle/>
        <a:p>
          <a:endParaRPr lang="zh-TW" altLang="en-US"/>
        </a:p>
      </dgm:t>
    </dgm:pt>
    <dgm:pt modelId="{3C3C76F5-0F87-4871-B60D-13AF1610E172}" type="pres">
      <dgm:prSet presAssocID="{400EDDE0-4256-47CF-95E5-F8C5078BCC27}" presName="linNode" presStyleCnt="0"/>
      <dgm:spPr/>
    </dgm:pt>
    <dgm:pt modelId="{095ABB19-4B70-426C-83A2-3937B7A587EB}" type="pres">
      <dgm:prSet presAssocID="{400EDDE0-4256-47CF-95E5-F8C5078BCC27}" presName="parentText" presStyleLbl="node1" presStyleIdx="0" presStyleCnt="5" custScaleX="73912">
        <dgm:presLayoutVars>
          <dgm:chMax val="1"/>
          <dgm:bulletEnabled val="1"/>
        </dgm:presLayoutVars>
      </dgm:prSet>
      <dgm:spPr/>
      <dgm:t>
        <a:bodyPr/>
        <a:lstStyle/>
        <a:p>
          <a:endParaRPr lang="zh-TW" altLang="en-US"/>
        </a:p>
      </dgm:t>
    </dgm:pt>
    <dgm:pt modelId="{FBE27439-C5BD-4F42-8DF9-31439E4FBFFD}" type="pres">
      <dgm:prSet presAssocID="{400EDDE0-4256-47CF-95E5-F8C5078BCC27}" presName="descendantText" presStyleLbl="alignAccFollowNode1" presStyleIdx="0" presStyleCnt="5" custScaleX="111959">
        <dgm:presLayoutVars>
          <dgm:bulletEnabled val="1"/>
        </dgm:presLayoutVars>
      </dgm:prSet>
      <dgm:spPr/>
      <dgm:t>
        <a:bodyPr/>
        <a:lstStyle/>
        <a:p>
          <a:endParaRPr lang="zh-TW" altLang="en-US"/>
        </a:p>
      </dgm:t>
    </dgm:pt>
    <dgm:pt modelId="{1E6F18AB-7850-4ACA-9D17-30FB75BF5B05}" type="pres">
      <dgm:prSet presAssocID="{77821B57-1D2C-4508-99D5-1E8644BBAAFD}" presName="sp" presStyleCnt="0"/>
      <dgm:spPr/>
    </dgm:pt>
    <dgm:pt modelId="{E1F24792-D9C0-431A-A5B1-4AE9A34728EF}" type="pres">
      <dgm:prSet presAssocID="{752C43D4-8D8C-4312-8E73-B6F821F1788C}" presName="linNode" presStyleCnt="0"/>
      <dgm:spPr/>
    </dgm:pt>
    <dgm:pt modelId="{BF9F3B9B-E009-4E13-BECC-C89A19B081CE}" type="pres">
      <dgm:prSet presAssocID="{752C43D4-8D8C-4312-8E73-B6F821F1788C}" presName="parentText" presStyleLbl="node1" presStyleIdx="1" presStyleCnt="5" custScaleX="73913">
        <dgm:presLayoutVars>
          <dgm:chMax val="1"/>
          <dgm:bulletEnabled val="1"/>
        </dgm:presLayoutVars>
      </dgm:prSet>
      <dgm:spPr/>
      <dgm:t>
        <a:bodyPr/>
        <a:lstStyle/>
        <a:p>
          <a:endParaRPr lang="zh-TW" altLang="en-US"/>
        </a:p>
      </dgm:t>
    </dgm:pt>
    <dgm:pt modelId="{8C50535F-F82A-406C-ACCE-76AE420CE454}" type="pres">
      <dgm:prSet presAssocID="{752C43D4-8D8C-4312-8E73-B6F821F1788C}" presName="descendantText" presStyleLbl="alignAccFollowNode1" presStyleIdx="1" presStyleCnt="5" custScaleX="111959" custScaleY="104114">
        <dgm:presLayoutVars>
          <dgm:bulletEnabled val="1"/>
        </dgm:presLayoutVars>
      </dgm:prSet>
      <dgm:spPr/>
      <dgm:t>
        <a:bodyPr/>
        <a:lstStyle/>
        <a:p>
          <a:endParaRPr lang="zh-TW" altLang="en-US"/>
        </a:p>
      </dgm:t>
    </dgm:pt>
    <dgm:pt modelId="{D3F361E9-C756-4DD9-8B45-513F303505F0}" type="pres">
      <dgm:prSet presAssocID="{A87E6826-76F4-41F8-BD7E-37A3387B99EB}" presName="sp" presStyleCnt="0"/>
      <dgm:spPr/>
    </dgm:pt>
    <dgm:pt modelId="{ED41D82F-98F9-4A54-89CB-2B79BC1D4BA3}" type="pres">
      <dgm:prSet presAssocID="{D09ED740-FFD3-4E9B-8C54-8B3A5DFCA8FC}" presName="linNode" presStyleCnt="0"/>
      <dgm:spPr/>
    </dgm:pt>
    <dgm:pt modelId="{EC49746E-BCEA-44A9-88E2-7E538FFC430B}" type="pres">
      <dgm:prSet presAssocID="{D09ED740-FFD3-4E9B-8C54-8B3A5DFCA8FC}" presName="parentText" presStyleLbl="node1" presStyleIdx="2" presStyleCnt="5" custScaleX="73912">
        <dgm:presLayoutVars>
          <dgm:chMax val="1"/>
          <dgm:bulletEnabled val="1"/>
        </dgm:presLayoutVars>
      </dgm:prSet>
      <dgm:spPr/>
      <dgm:t>
        <a:bodyPr/>
        <a:lstStyle/>
        <a:p>
          <a:endParaRPr lang="zh-TW" altLang="en-US"/>
        </a:p>
      </dgm:t>
    </dgm:pt>
    <dgm:pt modelId="{8403256A-AD58-4D55-9ACE-A9819798401D}" type="pres">
      <dgm:prSet presAssocID="{D09ED740-FFD3-4E9B-8C54-8B3A5DFCA8FC}" presName="descendantText" presStyleLbl="alignAccFollowNode1" presStyleIdx="2" presStyleCnt="5" custScaleX="111959">
        <dgm:presLayoutVars>
          <dgm:bulletEnabled val="1"/>
        </dgm:presLayoutVars>
      </dgm:prSet>
      <dgm:spPr/>
      <dgm:t>
        <a:bodyPr/>
        <a:lstStyle/>
        <a:p>
          <a:endParaRPr lang="zh-TW" altLang="en-US"/>
        </a:p>
      </dgm:t>
    </dgm:pt>
    <dgm:pt modelId="{7639F846-F24C-4ECC-A44F-C2EA1AEB3C75}" type="pres">
      <dgm:prSet presAssocID="{61E6E123-1082-4635-908C-3771F60E5C8A}" presName="sp" presStyleCnt="0"/>
      <dgm:spPr/>
    </dgm:pt>
    <dgm:pt modelId="{E8DD17E4-0D64-4D00-9084-EC542B20FFD5}" type="pres">
      <dgm:prSet presAssocID="{8EF19235-6F16-4727-A2E7-5223EE2409AC}" presName="linNode" presStyleCnt="0"/>
      <dgm:spPr/>
    </dgm:pt>
    <dgm:pt modelId="{4257A4DB-CF30-4792-A16F-DC9DD287077E}" type="pres">
      <dgm:prSet presAssocID="{8EF19235-6F16-4727-A2E7-5223EE2409AC}" presName="parentText" presStyleLbl="node1" presStyleIdx="3" presStyleCnt="5" custScaleX="73912">
        <dgm:presLayoutVars>
          <dgm:chMax val="1"/>
          <dgm:bulletEnabled val="1"/>
        </dgm:presLayoutVars>
      </dgm:prSet>
      <dgm:spPr/>
      <dgm:t>
        <a:bodyPr/>
        <a:lstStyle/>
        <a:p>
          <a:endParaRPr lang="zh-TW" altLang="en-US"/>
        </a:p>
      </dgm:t>
    </dgm:pt>
    <dgm:pt modelId="{67E97A1B-64FC-4E53-A74C-0F97F23C1B6A}" type="pres">
      <dgm:prSet presAssocID="{8EF19235-6F16-4727-A2E7-5223EE2409AC}" presName="descendantText" presStyleLbl="alignAccFollowNode1" presStyleIdx="3" presStyleCnt="5" custScaleX="111959">
        <dgm:presLayoutVars>
          <dgm:bulletEnabled val="1"/>
        </dgm:presLayoutVars>
      </dgm:prSet>
      <dgm:spPr/>
      <dgm:t>
        <a:bodyPr/>
        <a:lstStyle/>
        <a:p>
          <a:endParaRPr lang="zh-TW" altLang="en-US"/>
        </a:p>
      </dgm:t>
    </dgm:pt>
    <dgm:pt modelId="{A19F644A-5B26-442F-8A86-5C2CFF7688D0}" type="pres">
      <dgm:prSet presAssocID="{72CB6168-558D-40DF-9B01-8FC658B03E5C}" presName="sp" presStyleCnt="0"/>
      <dgm:spPr/>
    </dgm:pt>
    <dgm:pt modelId="{024E6A2A-47FF-4AB8-A15B-BF08052E9D0B}" type="pres">
      <dgm:prSet presAssocID="{41493664-1C1D-47A3-A4B8-4DEAB004936A}" presName="linNode" presStyleCnt="0"/>
      <dgm:spPr/>
    </dgm:pt>
    <dgm:pt modelId="{2384D766-96F4-4B4B-ADB9-0615B8B0AB99}" type="pres">
      <dgm:prSet presAssocID="{41493664-1C1D-47A3-A4B8-4DEAB004936A}" presName="parentText" presStyleLbl="node1" presStyleIdx="4" presStyleCnt="5" custScaleX="73912">
        <dgm:presLayoutVars>
          <dgm:chMax val="1"/>
          <dgm:bulletEnabled val="1"/>
        </dgm:presLayoutVars>
      </dgm:prSet>
      <dgm:spPr/>
      <dgm:t>
        <a:bodyPr/>
        <a:lstStyle/>
        <a:p>
          <a:endParaRPr lang="zh-TW" altLang="en-US"/>
        </a:p>
      </dgm:t>
    </dgm:pt>
    <dgm:pt modelId="{C93B7CFE-B555-49E9-8C41-4220962133DD}" type="pres">
      <dgm:prSet presAssocID="{41493664-1C1D-47A3-A4B8-4DEAB004936A}" presName="descendantText" presStyleLbl="alignAccFollowNode1" presStyleIdx="4" presStyleCnt="5" custScaleX="111959">
        <dgm:presLayoutVars>
          <dgm:bulletEnabled val="1"/>
        </dgm:presLayoutVars>
      </dgm:prSet>
      <dgm:spPr/>
      <dgm:t>
        <a:bodyPr/>
        <a:lstStyle/>
        <a:p>
          <a:endParaRPr lang="zh-TW" altLang="en-US"/>
        </a:p>
      </dgm:t>
    </dgm:pt>
  </dgm:ptLst>
  <dgm:cxnLst>
    <dgm:cxn modelId="{143738AE-FF97-4049-B1A8-369BC8AA069C}" srcId="{7C4C40DD-7E67-42D8-B739-9882AE268A53}" destId="{752C43D4-8D8C-4312-8E73-B6F821F1788C}" srcOrd="1" destOrd="0" parTransId="{07032924-A543-471A-9897-9FFA7E5BACF0}" sibTransId="{A87E6826-76F4-41F8-BD7E-37A3387B99EB}"/>
    <dgm:cxn modelId="{4DB85350-9127-4FA2-AF0F-F3B0787A03B6}" srcId="{7C4C40DD-7E67-42D8-B739-9882AE268A53}" destId="{D09ED740-FFD3-4E9B-8C54-8B3A5DFCA8FC}" srcOrd="2" destOrd="0" parTransId="{B0B1F48D-7DF7-44F9-9D76-2AD0945517D7}" sibTransId="{61E6E123-1082-4635-908C-3771F60E5C8A}"/>
    <dgm:cxn modelId="{0EC87069-6893-4CE1-8EB7-60957FF64FBC}" type="presOf" srcId="{BC90C703-3951-4195-85CF-5FA49B0F8BEA}" destId="{FBE27439-C5BD-4F42-8DF9-31439E4FBFFD}" srcOrd="0" destOrd="0" presId="urn:microsoft.com/office/officeart/2005/8/layout/vList5"/>
    <dgm:cxn modelId="{89BA97D8-38AB-4B34-B53F-46809D8800AF}" srcId="{8EF19235-6F16-4727-A2E7-5223EE2409AC}" destId="{D08CE69B-478E-44F3-B170-6D65D3E8372B}" srcOrd="0" destOrd="0" parTransId="{EB3D3742-09C1-4F91-BF8E-0587F74B913A}" sibTransId="{B04EAABE-953E-461E-A27C-CC7B436DA891}"/>
    <dgm:cxn modelId="{A6AA4418-8BB1-4ABE-83DC-2280F5295A17}" srcId="{752C43D4-8D8C-4312-8E73-B6F821F1788C}" destId="{BBB60F36-3E53-4E00-9DF7-96144E15BA57}" srcOrd="0" destOrd="0" parTransId="{647F2B1B-2906-4124-8047-1A5EA8F0BA2D}" sibTransId="{2843CC13-F27B-406A-A907-CEAF4AD5A464}"/>
    <dgm:cxn modelId="{A74AC498-2725-4CE5-A889-9EC8D8806A75}" type="presOf" srcId="{8EF19235-6F16-4727-A2E7-5223EE2409AC}" destId="{4257A4DB-CF30-4792-A16F-DC9DD287077E}" srcOrd="0" destOrd="0" presId="urn:microsoft.com/office/officeart/2005/8/layout/vList5"/>
    <dgm:cxn modelId="{9D3CF5E8-64B8-477B-B4B3-B1EDDB3FAC4A}" srcId="{7C4C40DD-7E67-42D8-B739-9882AE268A53}" destId="{8EF19235-6F16-4727-A2E7-5223EE2409AC}" srcOrd="3" destOrd="0" parTransId="{F012CA70-F8B7-4F52-829E-D0885C5E0F9B}" sibTransId="{72CB6168-558D-40DF-9B01-8FC658B03E5C}"/>
    <dgm:cxn modelId="{426B7F96-228E-41A3-A47E-BD28B42F851F}" type="presOf" srcId="{752C43D4-8D8C-4312-8E73-B6F821F1788C}" destId="{BF9F3B9B-E009-4E13-BECC-C89A19B081CE}" srcOrd="0" destOrd="0" presId="urn:microsoft.com/office/officeart/2005/8/layout/vList5"/>
    <dgm:cxn modelId="{103C41F9-CA0F-4E16-98D6-1E9628DFFAB0}" type="presOf" srcId="{8AD5DB52-9AF4-488B-9678-C2B3669C3B61}" destId="{C93B7CFE-B555-49E9-8C41-4220962133DD}" srcOrd="0" destOrd="0" presId="urn:microsoft.com/office/officeart/2005/8/layout/vList5"/>
    <dgm:cxn modelId="{0106AC5A-DAE0-43C1-9A6C-47ADE0486B06}" type="presOf" srcId="{D08CE69B-478E-44F3-B170-6D65D3E8372B}" destId="{67E97A1B-64FC-4E53-A74C-0F97F23C1B6A}" srcOrd="0" destOrd="0" presId="urn:microsoft.com/office/officeart/2005/8/layout/vList5"/>
    <dgm:cxn modelId="{F6C4F089-E53C-4A3D-8F19-F90B41AADEB9}" srcId="{41493664-1C1D-47A3-A4B8-4DEAB004936A}" destId="{8AD5DB52-9AF4-488B-9678-C2B3669C3B61}" srcOrd="0" destOrd="0" parTransId="{7A22816A-47CB-4384-8DB6-31AFAF71EE44}" sibTransId="{B41D2B19-A1A3-433F-A42A-7A9F9175BE66}"/>
    <dgm:cxn modelId="{A3BEA877-0E61-4619-A271-00C38D5FABAD}" srcId="{7C4C40DD-7E67-42D8-B739-9882AE268A53}" destId="{41493664-1C1D-47A3-A4B8-4DEAB004936A}" srcOrd="4" destOrd="0" parTransId="{ECF9BEE0-CA31-496E-AF7D-8C02EC534123}" sibTransId="{72A616FE-12CB-4EAB-98FA-9F02A35BE5FD}"/>
    <dgm:cxn modelId="{31A6BEFA-18AF-4B3C-940C-7367B8447A5E}" type="presOf" srcId="{7C4C40DD-7E67-42D8-B739-9882AE268A53}" destId="{B78E64D8-4888-4BBD-946B-C53CD643E6D2}" srcOrd="0" destOrd="0" presId="urn:microsoft.com/office/officeart/2005/8/layout/vList5"/>
    <dgm:cxn modelId="{92135316-ABD2-432D-8FF3-1C0A0AC03C00}" type="presOf" srcId="{D09ED740-FFD3-4E9B-8C54-8B3A5DFCA8FC}" destId="{EC49746E-BCEA-44A9-88E2-7E538FFC430B}" srcOrd="0" destOrd="0" presId="urn:microsoft.com/office/officeart/2005/8/layout/vList5"/>
    <dgm:cxn modelId="{5780C6A8-4064-4395-920B-DA44F1906009}" type="presOf" srcId="{41493664-1C1D-47A3-A4B8-4DEAB004936A}" destId="{2384D766-96F4-4B4B-ADB9-0615B8B0AB99}" srcOrd="0" destOrd="0" presId="urn:microsoft.com/office/officeart/2005/8/layout/vList5"/>
    <dgm:cxn modelId="{CB4CB6F8-B853-4AA1-8B0A-23B57906B153}" type="presOf" srcId="{BBB60F36-3E53-4E00-9DF7-96144E15BA57}" destId="{8C50535F-F82A-406C-ACCE-76AE420CE454}" srcOrd="0" destOrd="0" presId="urn:microsoft.com/office/officeart/2005/8/layout/vList5"/>
    <dgm:cxn modelId="{80D76C7B-04BA-4290-85D0-4C74181ABA7A}" srcId="{D09ED740-FFD3-4E9B-8C54-8B3A5DFCA8FC}" destId="{B38C4191-58F4-47C4-A647-698AAE73F67F}" srcOrd="0" destOrd="0" parTransId="{0CBF0E3B-9D92-4BE2-916F-3C5741A1E000}" sibTransId="{6F1B6D00-298B-491D-920D-521A34DC21F2}"/>
    <dgm:cxn modelId="{EB65889B-BDDA-4572-9A0B-9A254CAD2D93}" srcId="{7C4C40DD-7E67-42D8-B739-9882AE268A53}" destId="{400EDDE0-4256-47CF-95E5-F8C5078BCC27}" srcOrd="0" destOrd="0" parTransId="{A499F670-4A36-4411-B4EA-BA4B748C2662}" sibTransId="{77821B57-1D2C-4508-99D5-1E8644BBAAFD}"/>
    <dgm:cxn modelId="{62199DFF-D855-45F3-847B-79942514E54E}" type="presOf" srcId="{B38C4191-58F4-47C4-A647-698AAE73F67F}" destId="{8403256A-AD58-4D55-9ACE-A9819798401D}" srcOrd="0" destOrd="0" presId="urn:microsoft.com/office/officeart/2005/8/layout/vList5"/>
    <dgm:cxn modelId="{51FAC5CF-9DCD-4CA2-BBF8-E11CA8B57CED}" type="presOf" srcId="{400EDDE0-4256-47CF-95E5-F8C5078BCC27}" destId="{095ABB19-4B70-426C-83A2-3937B7A587EB}" srcOrd="0" destOrd="0" presId="urn:microsoft.com/office/officeart/2005/8/layout/vList5"/>
    <dgm:cxn modelId="{30EEC29D-D369-43CE-BC53-23339211A512}" srcId="{400EDDE0-4256-47CF-95E5-F8C5078BCC27}" destId="{BC90C703-3951-4195-85CF-5FA49B0F8BEA}" srcOrd="0" destOrd="0" parTransId="{16C35582-97A1-4D59-B8C2-AED552F0294B}" sibTransId="{CB8846AA-CB16-453F-AAA6-0EBED6840FD3}"/>
    <dgm:cxn modelId="{DAAC50CC-AA88-45BE-87BB-EE8009529801}" type="presParOf" srcId="{B78E64D8-4888-4BBD-946B-C53CD643E6D2}" destId="{3C3C76F5-0F87-4871-B60D-13AF1610E172}" srcOrd="0" destOrd="0" presId="urn:microsoft.com/office/officeart/2005/8/layout/vList5"/>
    <dgm:cxn modelId="{C1CD22F2-4FF0-45F9-9A56-F728E7D00158}" type="presParOf" srcId="{3C3C76F5-0F87-4871-B60D-13AF1610E172}" destId="{095ABB19-4B70-426C-83A2-3937B7A587EB}" srcOrd="0" destOrd="0" presId="urn:microsoft.com/office/officeart/2005/8/layout/vList5"/>
    <dgm:cxn modelId="{E0B70CD1-DDE1-44F8-819D-7E16B6277647}" type="presParOf" srcId="{3C3C76F5-0F87-4871-B60D-13AF1610E172}" destId="{FBE27439-C5BD-4F42-8DF9-31439E4FBFFD}" srcOrd="1" destOrd="0" presId="urn:microsoft.com/office/officeart/2005/8/layout/vList5"/>
    <dgm:cxn modelId="{6A53A5CA-9CEE-450D-8C29-F9A2B0A88873}" type="presParOf" srcId="{B78E64D8-4888-4BBD-946B-C53CD643E6D2}" destId="{1E6F18AB-7850-4ACA-9D17-30FB75BF5B05}" srcOrd="1" destOrd="0" presId="urn:microsoft.com/office/officeart/2005/8/layout/vList5"/>
    <dgm:cxn modelId="{F8702623-2675-4BE3-A156-95AB83A37B34}" type="presParOf" srcId="{B78E64D8-4888-4BBD-946B-C53CD643E6D2}" destId="{E1F24792-D9C0-431A-A5B1-4AE9A34728EF}" srcOrd="2" destOrd="0" presId="urn:microsoft.com/office/officeart/2005/8/layout/vList5"/>
    <dgm:cxn modelId="{29D5CA7A-453F-4A07-9B7B-830F806F5CE7}" type="presParOf" srcId="{E1F24792-D9C0-431A-A5B1-4AE9A34728EF}" destId="{BF9F3B9B-E009-4E13-BECC-C89A19B081CE}" srcOrd="0" destOrd="0" presId="urn:microsoft.com/office/officeart/2005/8/layout/vList5"/>
    <dgm:cxn modelId="{7F27718E-80B6-4FEB-97AB-DAAE0E68E69A}" type="presParOf" srcId="{E1F24792-D9C0-431A-A5B1-4AE9A34728EF}" destId="{8C50535F-F82A-406C-ACCE-76AE420CE454}" srcOrd="1" destOrd="0" presId="urn:microsoft.com/office/officeart/2005/8/layout/vList5"/>
    <dgm:cxn modelId="{2881B067-788D-4394-8CF4-84FD1693966E}" type="presParOf" srcId="{B78E64D8-4888-4BBD-946B-C53CD643E6D2}" destId="{D3F361E9-C756-4DD9-8B45-513F303505F0}" srcOrd="3" destOrd="0" presId="urn:microsoft.com/office/officeart/2005/8/layout/vList5"/>
    <dgm:cxn modelId="{BE35FC29-008A-494D-B50C-BE92CC36007C}" type="presParOf" srcId="{B78E64D8-4888-4BBD-946B-C53CD643E6D2}" destId="{ED41D82F-98F9-4A54-89CB-2B79BC1D4BA3}" srcOrd="4" destOrd="0" presId="urn:microsoft.com/office/officeart/2005/8/layout/vList5"/>
    <dgm:cxn modelId="{27B6B21F-F44C-40FF-B708-96635D17FB81}" type="presParOf" srcId="{ED41D82F-98F9-4A54-89CB-2B79BC1D4BA3}" destId="{EC49746E-BCEA-44A9-88E2-7E538FFC430B}" srcOrd="0" destOrd="0" presId="urn:microsoft.com/office/officeart/2005/8/layout/vList5"/>
    <dgm:cxn modelId="{314690EE-C62F-4A2C-A3BB-404853E453E6}" type="presParOf" srcId="{ED41D82F-98F9-4A54-89CB-2B79BC1D4BA3}" destId="{8403256A-AD58-4D55-9ACE-A9819798401D}" srcOrd="1" destOrd="0" presId="urn:microsoft.com/office/officeart/2005/8/layout/vList5"/>
    <dgm:cxn modelId="{4A9C445B-8615-45C6-9045-2AD7C06D13CC}" type="presParOf" srcId="{B78E64D8-4888-4BBD-946B-C53CD643E6D2}" destId="{7639F846-F24C-4ECC-A44F-C2EA1AEB3C75}" srcOrd="5" destOrd="0" presId="urn:microsoft.com/office/officeart/2005/8/layout/vList5"/>
    <dgm:cxn modelId="{E0EDA4FF-781E-40AE-B7AC-A208EE436510}" type="presParOf" srcId="{B78E64D8-4888-4BBD-946B-C53CD643E6D2}" destId="{E8DD17E4-0D64-4D00-9084-EC542B20FFD5}" srcOrd="6" destOrd="0" presId="urn:microsoft.com/office/officeart/2005/8/layout/vList5"/>
    <dgm:cxn modelId="{9944F180-525F-43DE-AD7F-18C13553590C}" type="presParOf" srcId="{E8DD17E4-0D64-4D00-9084-EC542B20FFD5}" destId="{4257A4DB-CF30-4792-A16F-DC9DD287077E}" srcOrd="0" destOrd="0" presId="urn:microsoft.com/office/officeart/2005/8/layout/vList5"/>
    <dgm:cxn modelId="{8A94AF0D-5D81-4DB0-A811-54939A5D3369}" type="presParOf" srcId="{E8DD17E4-0D64-4D00-9084-EC542B20FFD5}" destId="{67E97A1B-64FC-4E53-A74C-0F97F23C1B6A}" srcOrd="1" destOrd="0" presId="urn:microsoft.com/office/officeart/2005/8/layout/vList5"/>
    <dgm:cxn modelId="{96BBDAA2-20B8-4230-B647-4F557439CBE1}" type="presParOf" srcId="{B78E64D8-4888-4BBD-946B-C53CD643E6D2}" destId="{A19F644A-5B26-442F-8A86-5C2CFF7688D0}" srcOrd="7" destOrd="0" presId="urn:microsoft.com/office/officeart/2005/8/layout/vList5"/>
    <dgm:cxn modelId="{3B7B93CA-F698-4B37-A389-985C61B741FD}" type="presParOf" srcId="{B78E64D8-4888-4BBD-946B-C53CD643E6D2}" destId="{024E6A2A-47FF-4AB8-A15B-BF08052E9D0B}" srcOrd="8" destOrd="0" presId="urn:microsoft.com/office/officeart/2005/8/layout/vList5"/>
    <dgm:cxn modelId="{553408A4-2215-4D6B-BF1A-02CD6C105562}" type="presParOf" srcId="{024E6A2A-47FF-4AB8-A15B-BF08052E9D0B}" destId="{2384D766-96F4-4B4B-ADB9-0615B8B0AB99}" srcOrd="0" destOrd="0" presId="urn:microsoft.com/office/officeart/2005/8/layout/vList5"/>
    <dgm:cxn modelId="{96B37E7C-515D-49CC-98C9-0B4523136792}" type="presParOf" srcId="{024E6A2A-47FF-4AB8-A15B-BF08052E9D0B}" destId="{C93B7CFE-B555-49E9-8C41-4220962133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A949E-EEC0-42B9-9BE6-8A991F928B7F}" type="doc">
      <dgm:prSet loTypeId="urn:microsoft.com/office/officeart/2005/8/layout/hList6" loCatId="list" qsTypeId="urn:microsoft.com/office/officeart/2005/8/quickstyle/3d3" qsCatId="3D" csTypeId="urn:microsoft.com/office/officeart/2005/8/colors/colorful2" csCatId="colorful" phldr="1"/>
      <dgm:spPr/>
      <dgm:t>
        <a:bodyPr/>
        <a:lstStyle/>
        <a:p>
          <a:endParaRPr lang="zh-TW" altLang="en-US"/>
        </a:p>
      </dgm:t>
    </dgm:pt>
    <dgm:pt modelId="{46CC314C-9BF1-4FD3-84B6-87A61759B55C}">
      <dgm:prSet phldrT="[文字]" custT="1"/>
      <dgm:spPr/>
      <dgm:t>
        <a:bodyPr/>
        <a:lstStyle/>
        <a:p>
          <a:r>
            <a:rPr lang="zh-TW" altLang="en-US" sz="2000" dirty="0" smtClean="0">
              <a:latin typeface="Calibri" pitchFamily="34" charset="0"/>
            </a:rPr>
            <a:t>桌上應用程式</a:t>
          </a:r>
          <a:endParaRPr lang="zh-TW" altLang="en-US" sz="2000" dirty="0">
            <a:latin typeface="Calibri" pitchFamily="34" charset="0"/>
          </a:endParaRPr>
        </a:p>
      </dgm:t>
    </dgm:pt>
    <dgm:pt modelId="{D53269A4-1C12-456C-9DBC-4E28CC64B5EF}" type="parTrans" cxnId="{2DD90F12-BDE5-4909-A95C-F3389EB570BE}">
      <dgm:prSet/>
      <dgm:spPr/>
      <dgm:t>
        <a:bodyPr/>
        <a:lstStyle/>
        <a:p>
          <a:endParaRPr lang="zh-TW" altLang="en-US">
            <a:latin typeface="Calibri" pitchFamily="34" charset="0"/>
          </a:endParaRPr>
        </a:p>
      </dgm:t>
    </dgm:pt>
    <dgm:pt modelId="{648C2579-A2D0-4094-80B0-912806943027}" type="sibTrans" cxnId="{2DD90F12-BDE5-4909-A95C-F3389EB570BE}">
      <dgm:prSet/>
      <dgm:spPr/>
      <dgm:t>
        <a:bodyPr/>
        <a:lstStyle/>
        <a:p>
          <a:endParaRPr lang="zh-TW" altLang="en-US">
            <a:latin typeface="Calibri" pitchFamily="34" charset="0"/>
          </a:endParaRPr>
        </a:p>
      </dgm:t>
    </dgm:pt>
    <dgm:pt modelId="{876544E6-C3A5-4E7E-91D5-0EB1174A111C}">
      <dgm:prSet phldrT="[文字]" custT="1"/>
      <dgm:spPr/>
      <dgm:t>
        <a:bodyPr/>
        <a:lstStyle/>
        <a:p>
          <a:r>
            <a:rPr lang="en-US" altLang="zh-TW" sz="1600" dirty="0" smtClean="0">
              <a:latin typeface="Calibri" pitchFamily="34" charset="0"/>
            </a:rPr>
            <a:t>IE</a:t>
          </a:r>
          <a:r>
            <a:rPr lang="zh-TW" altLang="en-US" sz="1600" dirty="0" smtClean="0">
              <a:latin typeface="Calibri" pitchFamily="34" charset="0"/>
            </a:rPr>
            <a:t> 瀏覽器對網站及電子商務提供安全保護機制</a:t>
          </a:r>
          <a:endParaRPr lang="zh-TW" altLang="en-US" sz="1600" dirty="0">
            <a:latin typeface="Calibri" pitchFamily="34" charset="0"/>
          </a:endParaRPr>
        </a:p>
      </dgm:t>
    </dgm:pt>
    <dgm:pt modelId="{7FAA6B26-E76B-4946-A670-AB668EC27969}" type="parTrans" cxnId="{F8783AE9-6656-4338-A246-66248AE3F7CC}">
      <dgm:prSet/>
      <dgm:spPr/>
      <dgm:t>
        <a:bodyPr/>
        <a:lstStyle/>
        <a:p>
          <a:endParaRPr lang="zh-TW" altLang="en-US">
            <a:latin typeface="Calibri" pitchFamily="34" charset="0"/>
          </a:endParaRPr>
        </a:p>
      </dgm:t>
    </dgm:pt>
    <dgm:pt modelId="{137A22B0-5C20-4E19-B4BF-89FC64A1E4F7}" type="sibTrans" cxnId="{F8783AE9-6656-4338-A246-66248AE3F7CC}">
      <dgm:prSet/>
      <dgm:spPr/>
      <dgm:t>
        <a:bodyPr/>
        <a:lstStyle/>
        <a:p>
          <a:endParaRPr lang="zh-TW" altLang="en-US">
            <a:latin typeface="Calibri" pitchFamily="34" charset="0"/>
          </a:endParaRPr>
        </a:p>
      </dgm:t>
    </dgm:pt>
    <dgm:pt modelId="{01F3DA51-F84C-4C70-9AA5-F10D302CF7FC}">
      <dgm:prSet phldrT="[文字]" custT="1"/>
      <dgm:spPr/>
      <dgm:t>
        <a:bodyPr/>
        <a:lstStyle/>
        <a:p>
          <a:r>
            <a:rPr lang="en-US" altLang="zh-TW" sz="1600" dirty="0" smtClean="0">
              <a:latin typeface="Calibri" pitchFamily="34" charset="0"/>
            </a:rPr>
            <a:t>Outlook </a:t>
          </a:r>
          <a:r>
            <a:rPr lang="zh-TW" altLang="en-US" sz="1600" dirty="0" smtClean="0">
              <a:latin typeface="Calibri" pitchFamily="34" charset="0"/>
            </a:rPr>
            <a:t>對電子郵件提供保護</a:t>
          </a:r>
          <a:endParaRPr lang="zh-TW" altLang="en-US" sz="1600" dirty="0">
            <a:latin typeface="Calibri" pitchFamily="34" charset="0"/>
          </a:endParaRPr>
        </a:p>
      </dgm:t>
    </dgm:pt>
    <dgm:pt modelId="{18D82EDD-5235-4137-BB18-83CFE17CEF20}" type="parTrans" cxnId="{ED334E04-9D35-4B86-90EC-61F3F08EE049}">
      <dgm:prSet/>
      <dgm:spPr/>
      <dgm:t>
        <a:bodyPr/>
        <a:lstStyle/>
        <a:p>
          <a:endParaRPr lang="zh-TW" altLang="en-US">
            <a:latin typeface="Calibri" pitchFamily="34" charset="0"/>
          </a:endParaRPr>
        </a:p>
      </dgm:t>
    </dgm:pt>
    <dgm:pt modelId="{37BF28D0-E5F2-43F5-8CC3-8D973952BD97}" type="sibTrans" cxnId="{ED334E04-9D35-4B86-90EC-61F3F08EE049}">
      <dgm:prSet/>
      <dgm:spPr/>
      <dgm:t>
        <a:bodyPr/>
        <a:lstStyle/>
        <a:p>
          <a:endParaRPr lang="zh-TW" altLang="en-US">
            <a:latin typeface="Calibri" pitchFamily="34" charset="0"/>
          </a:endParaRPr>
        </a:p>
      </dgm:t>
    </dgm:pt>
    <dgm:pt modelId="{0CCC0C29-6722-4CD0-8AAC-57A9BE17C46A}">
      <dgm:prSet phldrT="[文字]" custT="1"/>
      <dgm:spPr/>
      <dgm:t>
        <a:bodyPr/>
        <a:lstStyle/>
        <a:p>
          <a:r>
            <a:rPr lang="zh-TW" altLang="en-US" sz="2000" dirty="0" smtClean="0">
              <a:latin typeface="Calibri" pitchFamily="34" charset="0"/>
            </a:rPr>
            <a:t>桌上作業系統</a:t>
          </a:r>
          <a:endParaRPr lang="zh-TW" altLang="en-US" sz="2000" dirty="0">
            <a:latin typeface="Calibri" pitchFamily="34" charset="0"/>
          </a:endParaRPr>
        </a:p>
      </dgm:t>
    </dgm:pt>
    <dgm:pt modelId="{9610D98D-459F-43C9-A66F-4475C065CE23}" type="parTrans" cxnId="{7CF91252-7614-4D3A-B0EE-2AEA00A1015D}">
      <dgm:prSet/>
      <dgm:spPr/>
      <dgm:t>
        <a:bodyPr/>
        <a:lstStyle/>
        <a:p>
          <a:endParaRPr lang="zh-TW" altLang="en-US">
            <a:latin typeface="Calibri" pitchFamily="34" charset="0"/>
          </a:endParaRPr>
        </a:p>
      </dgm:t>
    </dgm:pt>
    <dgm:pt modelId="{CDDA8A1A-AE18-4B33-B151-5431809A52F5}" type="sibTrans" cxnId="{7CF91252-7614-4D3A-B0EE-2AEA00A1015D}">
      <dgm:prSet/>
      <dgm:spPr/>
      <dgm:t>
        <a:bodyPr/>
        <a:lstStyle/>
        <a:p>
          <a:endParaRPr lang="zh-TW" altLang="en-US">
            <a:latin typeface="Calibri" pitchFamily="34" charset="0"/>
          </a:endParaRPr>
        </a:p>
      </dgm:t>
    </dgm:pt>
    <dgm:pt modelId="{463884DD-D81F-44CF-9522-173543600210}">
      <dgm:prSet phldrT="[文字]" custT="1"/>
      <dgm:spPr/>
      <dgm:t>
        <a:bodyPr/>
        <a:lstStyle/>
        <a:p>
          <a:r>
            <a:rPr lang="zh-TW" altLang="en-US" sz="1600" dirty="0" smtClean="0">
              <a:latin typeface="Calibri" pitchFamily="34" charset="0"/>
            </a:rPr>
            <a:t>個人防火牆</a:t>
          </a:r>
          <a:endParaRPr lang="zh-TW" altLang="en-US" sz="1600" dirty="0">
            <a:latin typeface="Calibri" pitchFamily="34" charset="0"/>
          </a:endParaRPr>
        </a:p>
      </dgm:t>
    </dgm:pt>
    <dgm:pt modelId="{6BD0B1F0-2070-40AB-AFE8-E9331F9011B7}" type="parTrans" cxnId="{141E4F7D-5057-416F-8FD6-9A1E13D1CCE7}">
      <dgm:prSet/>
      <dgm:spPr/>
      <dgm:t>
        <a:bodyPr/>
        <a:lstStyle/>
        <a:p>
          <a:endParaRPr lang="zh-TW" altLang="en-US">
            <a:latin typeface="Calibri" pitchFamily="34" charset="0"/>
          </a:endParaRPr>
        </a:p>
      </dgm:t>
    </dgm:pt>
    <dgm:pt modelId="{D9A39018-DB59-49FE-81BC-717EA23AB7DD}" type="sibTrans" cxnId="{141E4F7D-5057-416F-8FD6-9A1E13D1CCE7}">
      <dgm:prSet/>
      <dgm:spPr/>
      <dgm:t>
        <a:bodyPr/>
        <a:lstStyle/>
        <a:p>
          <a:endParaRPr lang="zh-TW" altLang="en-US">
            <a:latin typeface="Calibri" pitchFamily="34" charset="0"/>
          </a:endParaRPr>
        </a:p>
      </dgm:t>
    </dgm:pt>
    <dgm:pt modelId="{9B9E9B4B-93EE-404E-B9CB-40E3376AA9BB}">
      <dgm:prSet phldrT="[文字]" custT="1"/>
      <dgm:spPr/>
      <dgm:t>
        <a:bodyPr/>
        <a:lstStyle/>
        <a:p>
          <a:r>
            <a:rPr lang="en-US" altLang="zh-TW" sz="1600" dirty="0" smtClean="0">
              <a:latin typeface="Calibri" pitchFamily="34" charset="0"/>
            </a:rPr>
            <a:t>Defender </a:t>
          </a:r>
          <a:r>
            <a:rPr lang="zh-TW" altLang="en-US" sz="1600" dirty="0" smtClean="0">
              <a:latin typeface="Calibri" pitchFamily="34" charset="0"/>
            </a:rPr>
            <a:t>間諜軟體防禦</a:t>
          </a:r>
          <a:endParaRPr lang="zh-TW" altLang="en-US" sz="1600" dirty="0">
            <a:latin typeface="Calibri" pitchFamily="34" charset="0"/>
          </a:endParaRPr>
        </a:p>
      </dgm:t>
    </dgm:pt>
    <dgm:pt modelId="{9A676E12-225F-4746-BC7C-638A8F8F34FB}" type="parTrans" cxnId="{66C7CA3D-9716-4F06-9E05-7BF5151E8949}">
      <dgm:prSet/>
      <dgm:spPr/>
      <dgm:t>
        <a:bodyPr/>
        <a:lstStyle/>
        <a:p>
          <a:endParaRPr lang="zh-TW" altLang="en-US">
            <a:latin typeface="Calibri" pitchFamily="34" charset="0"/>
          </a:endParaRPr>
        </a:p>
      </dgm:t>
    </dgm:pt>
    <dgm:pt modelId="{1B5E4249-7076-40AE-8C44-C5B5650281EF}" type="sibTrans" cxnId="{66C7CA3D-9716-4F06-9E05-7BF5151E8949}">
      <dgm:prSet/>
      <dgm:spPr/>
      <dgm:t>
        <a:bodyPr/>
        <a:lstStyle/>
        <a:p>
          <a:endParaRPr lang="zh-TW" altLang="en-US">
            <a:latin typeface="Calibri" pitchFamily="34" charset="0"/>
          </a:endParaRPr>
        </a:p>
      </dgm:t>
    </dgm:pt>
    <dgm:pt modelId="{FD1AE647-7220-4D85-ACDA-17F02237D53D}">
      <dgm:prSet phldrT="[文字]" custT="1"/>
      <dgm:spPr/>
      <dgm:t>
        <a:bodyPr/>
        <a:lstStyle/>
        <a:p>
          <a:r>
            <a:rPr lang="zh-TW" altLang="en-US" sz="2000" dirty="0" smtClean="0">
              <a:latin typeface="Calibri" pitchFamily="34" charset="0"/>
            </a:rPr>
            <a:t>企業資訊保護</a:t>
          </a:r>
          <a:endParaRPr lang="zh-TW" altLang="en-US" sz="2000" dirty="0">
            <a:latin typeface="Calibri" pitchFamily="34" charset="0"/>
          </a:endParaRPr>
        </a:p>
      </dgm:t>
    </dgm:pt>
    <dgm:pt modelId="{35501204-CD4E-4314-B389-FFD19F39EBE5}" type="parTrans" cxnId="{91D65658-3702-430C-89D6-4EDA335E2A78}">
      <dgm:prSet/>
      <dgm:spPr/>
      <dgm:t>
        <a:bodyPr/>
        <a:lstStyle/>
        <a:p>
          <a:endParaRPr lang="zh-TW" altLang="en-US">
            <a:latin typeface="Calibri" pitchFamily="34" charset="0"/>
          </a:endParaRPr>
        </a:p>
      </dgm:t>
    </dgm:pt>
    <dgm:pt modelId="{1994E377-C00C-4349-BCC8-EDAB406AF4A6}" type="sibTrans" cxnId="{91D65658-3702-430C-89D6-4EDA335E2A78}">
      <dgm:prSet/>
      <dgm:spPr/>
      <dgm:t>
        <a:bodyPr/>
        <a:lstStyle/>
        <a:p>
          <a:endParaRPr lang="zh-TW" altLang="en-US">
            <a:latin typeface="Calibri" pitchFamily="34" charset="0"/>
          </a:endParaRPr>
        </a:p>
      </dgm:t>
    </dgm:pt>
    <dgm:pt modelId="{E165E7B6-B3E2-4B39-93C5-786C0DB6CA61}">
      <dgm:prSet phldrT="[文字]" custT="1"/>
      <dgm:spPr/>
      <dgm:t>
        <a:bodyPr/>
        <a:lstStyle/>
        <a:p>
          <a:r>
            <a:rPr lang="en-US" altLang="zh-TW" sz="1600" dirty="0" smtClean="0">
              <a:latin typeface="Calibri" pitchFamily="34" charset="0"/>
            </a:rPr>
            <a:t>ISA</a:t>
          </a:r>
          <a:r>
            <a:rPr lang="zh-TW" altLang="en-US" sz="1600" dirty="0" smtClean="0">
              <a:latin typeface="Calibri" pitchFamily="34" charset="0"/>
            </a:rPr>
            <a:t> 網路防火牆，含 </a:t>
          </a:r>
          <a:r>
            <a:rPr lang="en-US" altLang="zh-TW" sz="1600" dirty="0" smtClean="0">
              <a:latin typeface="Calibri" pitchFamily="34" charset="0"/>
            </a:rPr>
            <a:t>VPN </a:t>
          </a:r>
          <a:r>
            <a:rPr lang="zh-TW" altLang="en-US" sz="1600" dirty="0" smtClean="0">
              <a:latin typeface="Calibri" pitchFamily="34" charset="0"/>
            </a:rPr>
            <a:t>與 </a:t>
          </a:r>
          <a:r>
            <a:rPr lang="en-US" altLang="zh-TW" sz="1600" dirty="0" smtClean="0">
              <a:latin typeface="Calibri" pitchFamily="34" charset="0"/>
            </a:rPr>
            <a:t>proxy</a:t>
          </a:r>
          <a:endParaRPr lang="zh-TW" altLang="en-US" sz="1600" dirty="0">
            <a:latin typeface="Calibri" pitchFamily="34" charset="0"/>
          </a:endParaRPr>
        </a:p>
      </dgm:t>
    </dgm:pt>
    <dgm:pt modelId="{22040EC9-6BC6-4FFA-9A6A-E0704D2CCDC3}" type="parTrans" cxnId="{5672B623-27F8-4A00-9704-C6F06E0D24F4}">
      <dgm:prSet/>
      <dgm:spPr/>
      <dgm:t>
        <a:bodyPr/>
        <a:lstStyle/>
        <a:p>
          <a:endParaRPr lang="zh-TW" altLang="en-US">
            <a:latin typeface="Calibri" pitchFamily="34" charset="0"/>
          </a:endParaRPr>
        </a:p>
      </dgm:t>
    </dgm:pt>
    <dgm:pt modelId="{398B9F26-5C8A-43D5-BB6A-CD04CC85B8AD}" type="sibTrans" cxnId="{5672B623-27F8-4A00-9704-C6F06E0D24F4}">
      <dgm:prSet/>
      <dgm:spPr/>
      <dgm:t>
        <a:bodyPr/>
        <a:lstStyle/>
        <a:p>
          <a:endParaRPr lang="zh-TW" altLang="en-US">
            <a:latin typeface="Calibri" pitchFamily="34" charset="0"/>
          </a:endParaRPr>
        </a:p>
      </dgm:t>
    </dgm:pt>
    <dgm:pt modelId="{769028D5-9D48-4327-9A02-786E4479331D}">
      <dgm:prSet phldrT="[文字]" custT="1"/>
      <dgm:spPr/>
      <dgm:t>
        <a:bodyPr/>
        <a:lstStyle/>
        <a:p>
          <a:r>
            <a:rPr lang="zh-TW" altLang="en-US" sz="2000" dirty="0" smtClean="0">
              <a:latin typeface="Calibri" pitchFamily="34" charset="0"/>
            </a:rPr>
            <a:t>整體安全管理</a:t>
          </a:r>
          <a:endParaRPr lang="zh-TW" altLang="en-US" sz="2000" dirty="0">
            <a:latin typeface="Calibri" pitchFamily="34" charset="0"/>
          </a:endParaRPr>
        </a:p>
      </dgm:t>
    </dgm:pt>
    <dgm:pt modelId="{6F46C57D-462F-40B6-BE3E-5EED7BE79C99}" type="parTrans" cxnId="{80EE1F71-C0B3-4020-A1BA-D57F20F04BF8}">
      <dgm:prSet/>
      <dgm:spPr/>
      <dgm:t>
        <a:bodyPr/>
        <a:lstStyle/>
        <a:p>
          <a:endParaRPr lang="zh-TW" altLang="en-US">
            <a:latin typeface="Calibri" pitchFamily="34" charset="0"/>
          </a:endParaRPr>
        </a:p>
      </dgm:t>
    </dgm:pt>
    <dgm:pt modelId="{85C2AF63-B341-49D3-8253-A61C7329CDCD}" type="sibTrans" cxnId="{80EE1F71-C0B3-4020-A1BA-D57F20F04BF8}">
      <dgm:prSet/>
      <dgm:spPr/>
      <dgm:t>
        <a:bodyPr/>
        <a:lstStyle/>
        <a:p>
          <a:endParaRPr lang="zh-TW" altLang="en-US">
            <a:latin typeface="Calibri" pitchFamily="34" charset="0"/>
          </a:endParaRPr>
        </a:p>
      </dgm:t>
    </dgm:pt>
    <dgm:pt modelId="{A0846F1B-69AB-4D1A-8CBC-259B8D0D842B}">
      <dgm:prSet phldrT="[文字]" custT="1"/>
      <dgm:spPr/>
      <dgm:t>
        <a:bodyPr/>
        <a:lstStyle/>
        <a:p>
          <a:r>
            <a:rPr lang="zh-TW" altLang="en-US" sz="1600" dirty="0" smtClean="0">
              <a:latin typeface="Calibri" pitchFamily="34" charset="0"/>
            </a:rPr>
            <a:t>系統更新管理</a:t>
          </a:r>
          <a:endParaRPr lang="zh-TW" altLang="en-US" sz="1600" dirty="0">
            <a:latin typeface="Calibri" pitchFamily="34" charset="0"/>
          </a:endParaRPr>
        </a:p>
      </dgm:t>
    </dgm:pt>
    <dgm:pt modelId="{AFE33C19-8320-41CB-837C-0EC09D2FA3B3}" type="parTrans" cxnId="{BB10CBE1-8E4D-4AD5-A048-9F57B52AE04C}">
      <dgm:prSet/>
      <dgm:spPr/>
      <dgm:t>
        <a:bodyPr/>
        <a:lstStyle/>
        <a:p>
          <a:endParaRPr lang="zh-TW" altLang="en-US">
            <a:latin typeface="Calibri" pitchFamily="34" charset="0"/>
          </a:endParaRPr>
        </a:p>
      </dgm:t>
    </dgm:pt>
    <dgm:pt modelId="{23A3396C-AA00-49F2-BB32-D2FB64FC782D}" type="sibTrans" cxnId="{BB10CBE1-8E4D-4AD5-A048-9F57B52AE04C}">
      <dgm:prSet/>
      <dgm:spPr/>
      <dgm:t>
        <a:bodyPr/>
        <a:lstStyle/>
        <a:p>
          <a:endParaRPr lang="zh-TW" altLang="en-US">
            <a:latin typeface="Calibri" pitchFamily="34" charset="0"/>
          </a:endParaRPr>
        </a:p>
      </dgm:t>
    </dgm:pt>
    <dgm:pt modelId="{36FEF945-1FCC-45E9-838C-0416ACCCFBB8}">
      <dgm:prSet phldrT="[文字]" custT="1"/>
      <dgm:spPr/>
      <dgm:t>
        <a:bodyPr/>
        <a:lstStyle/>
        <a:p>
          <a:r>
            <a:rPr lang="en-US" altLang="zh-TW" sz="1600" dirty="0" smtClean="0">
              <a:latin typeface="Calibri" pitchFamily="34" charset="0"/>
            </a:rPr>
            <a:t>OneCare </a:t>
          </a:r>
          <a:r>
            <a:rPr lang="zh-TW" altLang="en-US" sz="1600" dirty="0" smtClean="0">
              <a:latin typeface="Calibri" pitchFamily="34" charset="0"/>
            </a:rPr>
            <a:t>防毒軟體</a:t>
          </a:r>
          <a:endParaRPr lang="zh-TW" altLang="en-US" sz="1600" dirty="0">
            <a:latin typeface="Calibri" pitchFamily="34" charset="0"/>
          </a:endParaRPr>
        </a:p>
      </dgm:t>
    </dgm:pt>
    <dgm:pt modelId="{C27C90C1-7D07-49F6-9047-EB14F7953803}" type="parTrans" cxnId="{0BF97277-E3D9-49A4-9E82-3EDE2FE33A98}">
      <dgm:prSet/>
      <dgm:spPr/>
      <dgm:t>
        <a:bodyPr/>
        <a:lstStyle/>
        <a:p>
          <a:endParaRPr lang="zh-TW" altLang="en-US">
            <a:latin typeface="Calibri" pitchFamily="34" charset="0"/>
          </a:endParaRPr>
        </a:p>
      </dgm:t>
    </dgm:pt>
    <dgm:pt modelId="{41578D1B-273A-4E4F-88E9-37E8582BD863}" type="sibTrans" cxnId="{0BF97277-E3D9-49A4-9E82-3EDE2FE33A98}">
      <dgm:prSet/>
      <dgm:spPr/>
      <dgm:t>
        <a:bodyPr/>
        <a:lstStyle/>
        <a:p>
          <a:endParaRPr lang="zh-TW" altLang="en-US">
            <a:latin typeface="Calibri" pitchFamily="34" charset="0"/>
          </a:endParaRPr>
        </a:p>
      </dgm:t>
    </dgm:pt>
    <dgm:pt modelId="{33ECC2C9-E760-48C1-A627-90D5E3B72413}">
      <dgm:prSet phldrT="[文字]" custT="1"/>
      <dgm:spPr/>
      <dgm:t>
        <a:bodyPr/>
        <a:lstStyle/>
        <a:p>
          <a:r>
            <a:rPr lang="zh-TW" altLang="en-US" sz="1600" dirty="0" smtClean="0">
              <a:latin typeface="Calibri" pitchFamily="34" charset="0"/>
            </a:rPr>
            <a:t>其它安全工具</a:t>
          </a:r>
          <a:endParaRPr lang="zh-TW" altLang="en-US" sz="1600" dirty="0">
            <a:latin typeface="Calibri" pitchFamily="34" charset="0"/>
          </a:endParaRPr>
        </a:p>
      </dgm:t>
    </dgm:pt>
    <dgm:pt modelId="{E09D9453-92FD-43E1-8FC6-DFC24F53CEF0}" type="parTrans" cxnId="{1374625F-116C-4279-99BB-C0DC3587F5BF}">
      <dgm:prSet/>
      <dgm:spPr/>
      <dgm:t>
        <a:bodyPr/>
        <a:lstStyle/>
        <a:p>
          <a:endParaRPr lang="zh-TW" altLang="en-US">
            <a:latin typeface="Calibri" pitchFamily="34" charset="0"/>
          </a:endParaRPr>
        </a:p>
      </dgm:t>
    </dgm:pt>
    <dgm:pt modelId="{C17AC2B9-CFFC-4788-8F5C-07360BAC271C}" type="sibTrans" cxnId="{1374625F-116C-4279-99BB-C0DC3587F5BF}">
      <dgm:prSet/>
      <dgm:spPr/>
      <dgm:t>
        <a:bodyPr/>
        <a:lstStyle/>
        <a:p>
          <a:endParaRPr lang="zh-TW" altLang="en-US">
            <a:latin typeface="Calibri" pitchFamily="34" charset="0"/>
          </a:endParaRPr>
        </a:p>
      </dgm:t>
    </dgm:pt>
    <dgm:pt modelId="{6F50943A-C48B-4EB4-8413-C2333849C3CC}">
      <dgm:prSet phldrT="[文字]" custT="1"/>
      <dgm:spPr/>
      <dgm:t>
        <a:bodyPr/>
        <a:lstStyle/>
        <a:p>
          <a:r>
            <a:rPr lang="en-US" altLang="zh-TW" sz="1600" dirty="0" smtClean="0">
              <a:latin typeface="Calibri" pitchFamily="34" charset="0"/>
            </a:rPr>
            <a:t>Forefront/ Client </a:t>
          </a:r>
          <a:r>
            <a:rPr lang="zh-TW" altLang="en-US" sz="1600" dirty="0" smtClean="0">
              <a:latin typeface="Calibri" pitchFamily="34" charset="0"/>
            </a:rPr>
            <a:t>企業防毒軟體</a:t>
          </a:r>
          <a:endParaRPr lang="zh-TW" altLang="en-US" sz="1600" dirty="0">
            <a:latin typeface="Calibri" pitchFamily="34" charset="0"/>
          </a:endParaRPr>
        </a:p>
      </dgm:t>
    </dgm:pt>
    <dgm:pt modelId="{58B0C6BD-51BC-4219-9BFE-095CE9BCE6A3}" type="parTrans" cxnId="{4E7E02B6-1AA3-4029-A6D6-9F7DD1967328}">
      <dgm:prSet/>
      <dgm:spPr/>
      <dgm:t>
        <a:bodyPr/>
        <a:lstStyle/>
        <a:p>
          <a:endParaRPr lang="zh-TW" altLang="en-US">
            <a:latin typeface="Calibri" pitchFamily="34" charset="0"/>
          </a:endParaRPr>
        </a:p>
      </dgm:t>
    </dgm:pt>
    <dgm:pt modelId="{E94F55E5-DB22-45DE-9E1F-6ED3428033F5}" type="sibTrans" cxnId="{4E7E02B6-1AA3-4029-A6D6-9F7DD1967328}">
      <dgm:prSet/>
      <dgm:spPr/>
      <dgm:t>
        <a:bodyPr/>
        <a:lstStyle/>
        <a:p>
          <a:endParaRPr lang="zh-TW" altLang="en-US">
            <a:latin typeface="Calibri" pitchFamily="34" charset="0"/>
          </a:endParaRPr>
        </a:p>
      </dgm:t>
    </dgm:pt>
    <dgm:pt modelId="{E75567A3-DC98-4450-9286-BE663EAEA705}">
      <dgm:prSet phldrT="[文字]" custT="1"/>
      <dgm:spPr/>
      <dgm:t>
        <a:bodyPr/>
        <a:lstStyle/>
        <a:p>
          <a:r>
            <a:rPr lang="en-US" altLang="zh-TW" sz="1600" dirty="0" smtClean="0">
              <a:latin typeface="Calibri" pitchFamily="34" charset="0"/>
            </a:rPr>
            <a:t>Forefront/ Exchange </a:t>
          </a:r>
          <a:r>
            <a:rPr lang="zh-TW" altLang="en-US" sz="1600" dirty="0" smtClean="0">
              <a:latin typeface="Calibri" pitchFamily="34" charset="0"/>
            </a:rPr>
            <a:t>企業電子郵件保護</a:t>
          </a:r>
          <a:endParaRPr lang="zh-TW" altLang="en-US" sz="1600" dirty="0">
            <a:latin typeface="Calibri" pitchFamily="34" charset="0"/>
          </a:endParaRPr>
        </a:p>
      </dgm:t>
    </dgm:pt>
    <dgm:pt modelId="{F2C3DC56-D1A4-4722-B05A-8F709ADAC5FD}" type="parTrans" cxnId="{32673D30-7D21-4009-967E-FF0674CE681A}">
      <dgm:prSet/>
      <dgm:spPr/>
      <dgm:t>
        <a:bodyPr/>
        <a:lstStyle/>
        <a:p>
          <a:endParaRPr lang="zh-TW" altLang="en-US">
            <a:latin typeface="Calibri" pitchFamily="34" charset="0"/>
          </a:endParaRPr>
        </a:p>
      </dgm:t>
    </dgm:pt>
    <dgm:pt modelId="{E39C5503-F91B-4374-80EB-DEC7DECA83B5}" type="sibTrans" cxnId="{32673D30-7D21-4009-967E-FF0674CE681A}">
      <dgm:prSet/>
      <dgm:spPr/>
      <dgm:t>
        <a:bodyPr/>
        <a:lstStyle/>
        <a:p>
          <a:endParaRPr lang="zh-TW" altLang="en-US">
            <a:latin typeface="Calibri" pitchFamily="34" charset="0"/>
          </a:endParaRPr>
        </a:p>
      </dgm:t>
    </dgm:pt>
    <dgm:pt modelId="{B5ACAD0A-8EE3-43EB-A5CD-2EE3A22087B2}">
      <dgm:prSet phldrT="[文字]" custT="1"/>
      <dgm:spPr/>
      <dgm:t>
        <a:bodyPr/>
        <a:lstStyle/>
        <a:p>
          <a:r>
            <a:rPr lang="en-US" altLang="zh-TW" sz="1600" dirty="0" smtClean="0">
              <a:latin typeface="Calibri" pitchFamily="34" charset="0"/>
            </a:rPr>
            <a:t>RMS</a:t>
          </a:r>
          <a:r>
            <a:rPr lang="zh-TW" altLang="en-US" sz="1600" dirty="0" smtClean="0">
              <a:latin typeface="Calibri" pitchFamily="34" charset="0"/>
            </a:rPr>
            <a:t> 資料安全</a:t>
          </a:r>
          <a:endParaRPr lang="zh-TW" altLang="en-US" sz="1600" dirty="0">
            <a:latin typeface="Calibri" pitchFamily="34" charset="0"/>
          </a:endParaRPr>
        </a:p>
      </dgm:t>
    </dgm:pt>
    <dgm:pt modelId="{E65699E0-2335-4933-8D2D-E0E673D4F318}" type="parTrans" cxnId="{AFF73F35-8066-4FEB-8DDC-4115F342A6BE}">
      <dgm:prSet/>
      <dgm:spPr/>
      <dgm:t>
        <a:bodyPr/>
        <a:lstStyle/>
        <a:p>
          <a:endParaRPr lang="zh-TW" altLang="en-US">
            <a:latin typeface="Calibri" pitchFamily="34" charset="0"/>
          </a:endParaRPr>
        </a:p>
      </dgm:t>
    </dgm:pt>
    <dgm:pt modelId="{B0C607F3-A09B-482C-A1D3-51DA92C98B45}" type="sibTrans" cxnId="{AFF73F35-8066-4FEB-8DDC-4115F342A6BE}">
      <dgm:prSet/>
      <dgm:spPr/>
      <dgm:t>
        <a:bodyPr/>
        <a:lstStyle/>
        <a:p>
          <a:endParaRPr lang="zh-TW" altLang="en-US">
            <a:latin typeface="Calibri" pitchFamily="34" charset="0"/>
          </a:endParaRPr>
        </a:p>
      </dgm:t>
    </dgm:pt>
    <dgm:pt modelId="{811EBE83-4429-4A02-A367-C84596C72E81}">
      <dgm:prSet custT="1"/>
      <dgm:spPr/>
      <dgm:t>
        <a:bodyPr/>
        <a:lstStyle/>
        <a:p>
          <a:r>
            <a:rPr lang="en-US" altLang="zh-TW" sz="1600" dirty="0" smtClean="0">
              <a:latin typeface="Calibri" pitchFamily="34" charset="0"/>
            </a:rPr>
            <a:t>Operations Manager</a:t>
          </a:r>
          <a:r>
            <a:rPr lang="zh-TW" altLang="en-US" sz="1600" dirty="0" smtClean="0">
              <a:latin typeface="Calibri" pitchFamily="34" charset="0"/>
            </a:rPr>
            <a:t>  全面監控技術</a:t>
          </a:r>
          <a:endParaRPr lang="zh-TW" altLang="en-US" sz="1600" dirty="0">
            <a:latin typeface="Calibri" pitchFamily="34" charset="0"/>
          </a:endParaRPr>
        </a:p>
      </dgm:t>
    </dgm:pt>
    <dgm:pt modelId="{4E9D6BB8-07EE-44A6-8285-A1463E7351F3}" type="parTrans" cxnId="{10EEA23E-3DE7-44B7-B2E9-605E385F44F1}">
      <dgm:prSet/>
      <dgm:spPr/>
      <dgm:t>
        <a:bodyPr/>
        <a:lstStyle/>
        <a:p>
          <a:endParaRPr lang="zh-TW" altLang="en-US">
            <a:latin typeface="Calibri" pitchFamily="34" charset="0"/>
          </a:endParaRPr>
        </a:p>
      </dgm:t>
    </dgm:pt>
    <dgm:pt modelId="{B8161967-3010-4423-B842-6D121AFD16DF}" type="sibTrans" cxnId="{10EEA23E-3DE7-44B7-B2E9-605E385F44F1}">
      <dgm:prSet/>
      <dgm:spPr/>
      <dgm:t>
        <a:bodyPr/>
        <a:lstStyle/>
        <a:p>
          <a:endParaRPr lang="zh-TW" altLang="en-US">
            <a:latin typeface="Calibri" pitchFamily="34" charset="0"/>
          </a:endParaRPr>
        </a:p>
      </dgm:t>
    </dgm:pt>
    <dgm:pt modelId="{09FBE7BA-5C28-4FDC-BA25-36F600475530}">
      <dgm:prSet custT="1"/>
      <dgm:spPr/>
      <dgm:t>
        <a:bodyPr/>
        <a:lstStyle/>
        <a:p>
          <a:r>
            <a:rPr lang="en-US" altLang="zh-TW" sz="1600" dirty="0" smtClean="0">
              <a:latin typeface="Calibri" pitchFamily="34" charset="0"/>
            </a:rPr>
            <a:t>CLM/ILM</a:t>
          </a:r>
          <a:r>
            <a:rPr lang="zh-TW" altLang="en-US" sz="1600" dirty="0" smtClean="0">
              <a:latin typeface="Calibri" pitchFamily="34" charset="0"/>
            </a:rPr>
            <a:t> 身分生命週期管理</a:t>
          </a:r>
          <a:endParaRPr lang="zh-TW" altLang="en-US" sz="1600" dirty="0">
            <a:latin typeface="Calibri" pitchFamily="34" charset="0"/>
          </a:endParaRPr>
        </a:p>
      </dgm:t>
    </dgm:pt>
    <dgm:pt modelId="{F1F74DA7-8DF3-46C2-B061-F3CFF592E4A6}" type="parTrans" cxnId="{1897DC9A-CDEB-49BC-8B59-BAF47C8181AC}">
      <dgm:prSet/>
      <dgm:spPr/>
      <dgm:t>
        <a:bodyPr/>
        <a:lstStyle/>
        <a:p>
          <a:endParaRPr lang="zh-TW" altLang="en-US">
            <a:latin typeface="Calibri" pitchFamily="34" charset="0"/>
          </a:endParaRPr>
        </a:p>
      </dgm:t>
    </dgm:pt>
    <dgm:pt modelId="{82AF9D33-2E47-45EA-8C66-D8C70D6C07B5}" type="sibTrans" cxnId="{1897DC9A-CDEB-49BC-8B59-BAF47C8181AC}">
      <dgm:prSet/>
      <dgm:spPr/>
      <dgm:t>
        <a:bodyPr/>
        <a:lstStyle/>
        <a:p>
          <a:endParaRPr lang="zh-TW" altLang="en-US">
            <a:latin typeface="Calibri" pitchFamily="34" charset="0"/>
          </a:endParaRPr>
        </a:p>
      </dgm:t>
    </dgm:pt>
    <dgm:pt modelId="{1D20C9DB-215E-4DCD-ADBC-38DF004AFB7E}">
      <dgm:prSet phldrT="[文字]" custT="1"/>
      <dgm:spPr/>
      <dgm:t>
        <a:bodyPr/>
        <a:lstStyle/>
        <a:p>
          <a:r>
            <a:rPr lang="zh-TW" altLang="en-US" sz="1600" dirty="0" smtClean="0">
              <a:latin typeface="Calibri" pitchFamily="34" charset="0"/>
            </a:rPr>
            <a:t>其它 </a:t>
          </a:r>
          <a:r>
            <a:rPr lang="en-US" altLang="zh-TW" sz="1600" dirty="0" smtClean="0">
              <a:latin typeface="Calibri" pitchFamily="34" charset="0"/>
            </a:rPr>
            <a:t>MS</a:t>
          </a:r>
          <a:r>
            <a:rPr lang="zh-TW" altLang="en-US" sz="1600" dirty="0" smtClean="0">
              <a:latin typeface="Calibri" pitchFamily="34" charset="0"/>
            </a:rPr>
            <a:t> </a:t>
          </a:r>
          <a:r>
            <a:rPr lang="en-US" altLang="zh-TW" sz="1600" dirty="0" smtClean="0">
              <a:latin typeface="Calibri" pitchFamily="34" charset="0"/>
            </a:rPr>
            <a:t>Office </a:t>
          </a:r>
          <a:r>
            <a:rPr lang="zh-TW" altLang="en-US" sz="1600" dirty="0" smtClean="0">
              <a:latin typeface="Calibri" pitchFamily="34" charset="0"/>
            </a:rPr>
            <a:t>的資料加密及巨集管理</a:t>
          </a:r>
          <a:endParaRPr lang="zh-TW" altLang="en-US" sz="1600" dirty="0">
            <a:latin typeface="Calibri" pitchFamily="34" charset="0"/>
          </a:endParaRPr>
        </a:p>
      </dgm:t>
    </dgm:pt>
    <dgm:pt modelId="{919DFC87-C85B-40E6-8A02-FFE8B673306E}" type="parTrans" cxnId="{066A2387-51CD-48F7-B750-1A021694D127}">
      <dgm:prSet/>
      <dgm:spPr/>
      <dgm:t>
        <a:bodyPr/>
        <a:lstStyle/>
        <a:p>
          <a:endParaRPr lang="zh-TW" altLang="en-US">
            <a:latin typeface="Calibri" pitchFamily="34" charset="0"/>
          </a:endParaRPr>
        </a:p>
      </dgm:t>
    </dgm:pt>
    <dgm:pt modelId="{754D4AC8-131D-4338-A2E8-F565841B5A8D}" type="sibTrans" cxnId="{066A2387-51CD-48F7-B750-1A021694D127}">
      <dgm:prSet/>
      <dgm:spPr/>
      <dgm:t>
        <a:bodyPr/>
        <a:lstStyle/>
        <a:p>
          <a:endParaRPr lang="zh-TW" altLang="en-US">
            <a:latin typeface="Calibri" pitchFamily="34" charset="0"/>
          </a:endParaRPr>
        </a:p>
      </dgm:t>
    </dgm:pt>
    <dgm:pt modelId="{B525CAB5-DEBD-423E-A971-5312E559E711}">
      <dgm:prSet custT="1"/>
      <dgm:spPr/>
      <dgm:t>
        <a:bodyPr/>
        <a:lstStyle/>
        <a:p>
          <a:r>
            <a:rPr lang="en-US" altLang="zh-TW" sz="1600" dirty="0" smtClean="0">
              <a:latin typeface="Calibri" pitchFamily="34" charset="0"/>
            </a:rPr>
            <a:t>Configuration Manager </a:t>
          </a:r>
          <a:r>
            <a:rPr lang="zh-TW" altLang="en-US" sz="1600" dirty="0" smtClean="0">
              <a:latin typeface="Calibri" pitchFamily="34" charset="0"/>
            </a:rPr>
            <a:t>系統管理伺服器</a:t>
          </a:r>
          <a:endParaRPr lang="zh-TW" altLang="en-US" sz="1600" dirty="0">
            <a:latin typeface="Calibri" pitchFamily="34" charset="0"/>
          </a:endParaRPr>
        </a:p>
      </dgm:t>
    </dgm:pt>
    <dgm:pt modelId="{CEAA5A09-CA76-4FCD-85A6-A408249499E3}" type="parTrans" cxnId="{AECECDF6-9174-4B6F-A3F1-B9434E2E2C5E}">
      <dgm:prSet/>
      <dgm:spPr/>
      <dgm:t>
        <a:bodyPr/>
        <a:lstStyle/>
        <a:p>
          <a:endParaRPr lang="zh-TW" altLang="en-US">
            <a:latin typeface="Calibri" pitchFamily="34" charset="0"/>
          </a:endParaRPr>
        </a:p>
      </dgm:t>
    </dgm:pt>
    <dgm:pt modelId="{1F6E75E5-D4EC-4C65-BC1E-26927123964C}" type="sibTrans" cxnId="{AECECDF6-9174-4B6F-A3F1-B9434E2E2C5E}">
      <dgm:prSet/>
      <dgm:spPr/>
      <dgm:t>
        <a:bodyPr/>
        <a:lstStyle/>
        <a:p>
          <a:endParaRPr lang="zh-TW" altLang="en-US">
            <a:latin typeface="Calibri" pitchFamily="34" charset="0"/>
          </a:endParaRPr>
        </a:p>
      </dgm:t>
    </dgm:pt>
    <dgm:pt modelId="{C662EDC3-FEA3-4E84-8DE4-1AAC55C04245}" type="pres">
      <dgm:prSet presAssocID="{FFEA949E-EEC0-42B9-9BE6-8A991F928B7F}" presName="Name0" presStyleCnt="0">
        <dgm:presLayoutVars>
          <dgm:dir/>
          <dgm:resizeHandles val="exact"/>
        </dgm:presLayoutVars>
      </dgm:prSet>
      <dgm:spPr/>
      <dgm:t>
        <a:bodyPr/>
        <a:lstStyle/>
        <a:p>
          <a:endParaRPr lang="zh-TW" altLang="en-US"/>
        </a:p>
      </dgm:t>
    </dgm:pt>
    <dgm:pt modelId="{F68DDE9D-9979-4BE6-AFCE-A875703EC23E}" type="pres">
      <dgm:prSet presAssocID="{46CC314C-9BF1-4FD3-84B6-87A61759B55C}" presName="node" presStyleLbl="node1" presStyleIdx="0" presStyleCnt="4">
        <dgm:presLayoutVars>
          <dgm:bulletEnabled val="1"/>
        </dgm:presLayoutVars>
      </dgm:prSet>
      <dgm:spPr/>
      <dgm:t>
        <a:bodyPr/>
        <a:lstStyle/>
        <a:p>
          <a:endParaRPr lang="zh-TW" altLang="en-US"/>
        </a:p>
      </dgm:t>
    </dgm:pt>
    <dgm:pt modelId="{290B7A21-D553-42A2-99AC-CE4D01EEFD94}" type="pres">
      <dgm:prSet presAssocID="{648C2579-A2D0-4094-80B0-912806943027}" presName="sibTrans" presStyleCnt="0"/>
      <dgm:spPr/>
    </dgm:pt>
    <dgm:pt modelId="{61DDEC24-A19F-41E9-967A-E10FFC6F81D3}" type="pres">
      <dgm:prSet presAssocID="{0CCC0C29-6722-4CD0-8AAC-57A9BE17C46A}" presName="node" presStyleLbl="node1" presStyleIdx="1" presStyleCnt="4">
        <dgm:presLayoutVars>
          <dgm:bulletEnabled val="1"/>
        </dgm:presLayoutVars>
      </dgm:prSet>
      <dgm:spPr/>
      <dgm:t>
        <a:bodyPr/>
        <a:lstStyle/>
        <a:p>
          <a:endParaRPr lang="zh-TW" altLang="en-US"/>
        </a:p>
      </dgm:t>
    </dgm:pt>
    <dgm:pt modelId="{35400ACC-9A54-4987-BAAF-2555E005B95A}" type="pres">
      <dgm:prSet presAssocID="{CDDA8A1A-AE18-4B33-B151-5431809A52F5}" presName="sibTrans" presStyleCnt="0"/>
      <dgm:spPr/>
    </dgm:pt>
    <dgm:pt modelId="{8190C9DF-0A7D-4771-A904-33CD2B830FB1}" type="pres">
      <dgm:prSet presAssocID="{FD1AE647-7220-4D85-ACDA-17F02237D53D}" presName="node" presStyleLbl="node1" presStyleIdx="2" presStyleCnt="4">
        <dgm:presLayoutVars>
          <dgm:bulletEnabled val="1"/>
        </dgm:presLayoutVars>
      </dgm:prSet>
      <dgm:spPr/>
      <dgm:t>
        <a:bodyPr/>
        <a:lstStyle/>
        <a:p>
          <a:endParaRPr lang="zh-TW" altLang="en-US"/>
        </a:p>
      </dgm:t>
    </dgm:pt>
    <dgm:pt modelId="{244F9C62-DFB5-4AA9-8B12-352EA2E2B7F9}" type="pres">
      <dgm:prSet presAssocID="{1994E377-C00C-4349-BCC8-EDAB406AF4A6}" presName="sibTrans" presStyleCnt="0"/>
      <dgm:spPr/>
    </dgm:pt>
    <dgm:pt modelId="{CFA1386E-D133-464C-B60D-4D2B1A5684E7}" type="pres">
      <dgm:prSet presAssocID="{769028D5-9D48-4327-9A02-786E4479331D}" presName="node" presStyleLbl="node1" presStyleIdx="3" presStyleCnt="4">
        <dgm:presLayoutVars>
          <dgm:bulletEnabled val="1"/>
        </dgm:presLayoutVars>
      </dgm:prSet>
      <dgm:spPr/>
      <dgm:t>
        <a:bodyPr/>
        <a:lstStyle/>
        <a:p>
          <a:endParaRPr lang="zh-TW" altLang="en-US"/>
        </a:p>
      </dgm:t>
    </dgm:pt>
  </dgm:ptLst>
  <dgm:cxnLst>
    <dgm:cxn modelId="{ED334E04-9D35-4B86-90EC-61F3F08EE049}" srcId="{46CC314C-9BF1-4FD3-84B6-87A61759B55C}" destId="{01F3DA51-F84C-4C70-9AA5-F10D302CF7FC}" srcOrd="1" destOrd="0" parTransId="{18D82EDD-5235-4137-BB18-83CFE17CEF20}" sibTransId="{37BF28D0-E5F2-43F5-8CC3-8D973952BD97}"/>
    <dgm:cxn modelId="{F8783AE9-6656-4338-A246-66248AE3F7CC}" srcId="{46CC314C-9BF1-4FD3-84B6-87A61759B55C}" destId="{876544E6-C3A5-4E7E-91D5-0EB1174A111C}" srcOrd="0" destOrd="0" parTransId="{7FAA6B26-E76B-4946-A670-AB668EC27969}" sibTransId="{137A22B0-5C20-4E19-B4BF-89FC64A1E4F7}"/>
    <dgm:cxn modelId="{10EEA23E-3DE7-44B7-B2E9-605E385F44F1}" srcId="{769028D5-9D48-4327-9A02-786E4479331D}" destId="{811EBE83-4429-4A02-A367-C84596C72E81}" srcOrd="1" destOrd="0" parTransId="{4E9D6BB8-07EE-44A6-8285-A1463E7351F3}" sibTransId="{B8161967-3010-4423-B842-6D121AFD16DF}"/>
    <dgm:cxn modelId="{1374625F-116C-4279-99BB-C0DC3587F5BF}" srcId="{0CCC0C29-6722-4CD0-8AAC-57A9BE17C46A}" destId="{33ECC2C9-E760-48C1-A627-90D5E3B72413}" srcOrd="4" destOrd="0" parTransId="{E09D9453-92FD-43E1-8FC6-DFC24F53CEF0}" sibTransId="{C17AC2B9-CFFC-4788-8F5C-07360BAC271C}"/>
    <dgm:cxn modelId="{5D033927-06BB-4751-A66D-86EED25D5098}" type="presOf" srcId="{FFEA949E-EEC0-42B9-9BE6-8A991F928B7F}" destId="{C662EDC3-FEA3-4E84-8DE4-1AAC55C04245}" srcOrd="0" destOrd="0" presId="urn:microsoft.com/office/officeart/2005/8/layout/hList6"/>
    <dgm:cxn modelId="{142545B1-A190-4190-9F69-18981FFF97B9}" type="presOf" srcId="{B5ACAD0A-8EE3-43EB-A5CD-2EE3A22087B2}" destId="{8190C9DF-0A7D-4771-A904-33CD2B830FB1}" srcOrd="0" destOrd="4" presId="urn:microsoft.com/office/officeart/2005/8/layout/hList6"/>
    <dgm:cxn modelId="{F6FC1F82-F704-4948-8845-4C4BB45D8A62}" type="presOf" srcId="{46CC314C-9BF1-4FD3-84B6-87A61759B55C}" destId="{F68DDE9D-9979-4BE6-AFCE-A875703EC23E}" srcOrd="0" destOrd="0" presId="urn:microsoft.com/office/officeart/2005/8/layout/hList6"/>
    <dgm:cxn modelId="{141E4F7D-5057-416F-8FD6-9A1E13D1CCE7}" srcId="{0CCC0C29-6722-4CD0-8AAC-57A9BE17C46A}" destId="{463884DD-D81F-44CF-9522-173543600210}" srcOrd="0" destOrd="0" parTransId="{6BD0B1F0-2070-40AB-AFE8-E9331F9011B7}" sibTransId="{D9A39018-DB59-49FE-81BC-717EA23AB7DD}"/>
    <dgm:cxn modelId="{0BF97277-E3D9-49A4-9E82-3EDE2FE33A98}" srcId="{0CCC0C29-6722-4CD0-8AAC-57A9BE17C46A}" destId="{36FEF945-1FCC-45E9-838C-0416ACCCFBB8}" srcOrd="3" destOrd="0" parTransId="{C27C90C1-7D07-49F6-9047-EB14F7953803}" sibTransId="{41578D1B-273A-4E4F-88E9-37E8582BD863}"/>
    <dgm:cxn modelId="{2DD90F12-BDE5-4909-A95C-F3389EB570BE}" srcId="{FFEA949E-EEC0-42B9-9BE6-8A991F928B7F}" destId="{46CC314C-9BF1-4FD3-84B6-87A61759B55C}" srcOrd="0" destOrd="0" parTransId="{D53269A4-1C12-456C-9DBC-4E28CC64B5EF}" sibTransId="{648C2579-A2D0-4094-80B0-912806943027}"/>
    <dgm:cxn modelId="{AFF73F35-8066-4FEB-8DDC-4115F342A6BE}" srcId="{FD1AE647-7220-4D85-ACDA-17F02237D53D}" destId="{B5ACAD0A-8EE3-43EB-A5CD-2EE3A22087B2}" srcOrd="3" destOrd="0" parTransId="{E65699E0-2335-4933-8D2D-E0E673D4F318}" sibTransId="{B0C607F3-A09B-482C-A1D3-51DA92C98B45}"/>
    <dgm:cxn modelId="{B9CCA9E4-2904-4998-99BD-853E103394A4}" type="presOf" srcId="{9B9E9B4B-93EE-404E-B9CB-40E3376AA9BB}" destId="{61DDEC24-A19F-41E9-967A-E10FFC6F81D3}" srcOrd="0" destOrd="3" presId="urn:microsoft.com/office/officeart/2005/8/layout/hList6"/>
    <dgm:cxn modelId="{1897DC9A-CDEB-49BC-8B59-BAF47C8181AC}" srcId="{769028D5-9D48-4327-9A02-786E4479331D}" destId="{09FBE7BA-5C28-4FDC-BA25-36F600475530}" srcOrd="2" destOrd="0" parTransId="{F1F74DA7-8DF3-46C2-B061-F3CFF592E4A6}" sibTransId="{82AF9D33-2E47-45EA-8C66-D8C70D6C07B5}"/>
    <dgm:cxn modelId="{B902B49F-DE88-4CC7-A5B3-27C9638285A2}" type="presOf" srcId="{769028D5-9D48-4327-9A02-786E4479331D}" destId="{CFA1386E-D133-464C-B60D-4D2B1A5684E7}" srcOrd="0" destOrd="0" presId="urn:microsoft.com/office/officeart/2005/8/layout/hList6"/>
    <dgm:cxn modelId="{AECECDF6-9174-4B6F-A3F1-B9434E2E2C5E}" srcId="{769028D5-9D48-4327-9A02-786E4479331D}" destId="{B525CAB5-DEBD-423E-A971-5312E559E711}" srcOrd="0" destOrd="0" parTransId="{CEAA5A09-CA76-4FCD-85A6-A408249499E3}" sibTransId="{1F6E75E5-D4EC-4C65-BC1E-26927123964C}"/>
    <dgm:cxn modelId="{066A2387-51CD-48F7-B750-1A021694D127}" srcId="{46CC314C-9BF1-4FD3-84B6-87A61759B55C}" destId="{1D20C9DB-215E-4DCD-ADBC-38DF004AFB7E}" srcOrd="2" destOrd="0" parTransId="{919DFC87-C85B-40E6-8A02-FFE8B673306E}" sibTransId="{754D4AC8-131D-4338-A2E8-F565841B5A8D}"/>
    <dgm:cxn modelId="{186430FF-08D8-483F-9521-8F504EC5BE45}" type="presOf" srcId="{1D20C9DB-215E-4DCD-ADBC-38DF004AFB7E}" destId="{F68DDE9D-9979-4BE6-AFCE-A875703EC23E}" srcOrd="0" destOrd="3" presId="urn:microsoft.com/office/officeart/2005/8/layout/hList6"/>
    <dgm:cxn modelId="{22D3461F-A52C-4E4F-9A7F-7013824FD089}" type="presOf" srcId="{811EBE83-4429-4A02-A367-C84596C72E81}" destId="{CFA1386E-D133-464C-B60D-4D2B1A5684E7}" srcOrd="0" destOrd="2" presId="urn:microsoft.com/office/officeart/2005/8/layout/hList6"/>
    <dgm:cxn modelId="{484E6D65-4883-4747-B87D-B5E717BBF53B}" type="presOf" srcId="{B525CAB5-DEBD-423E-A971-5312E559E711}" destId="{CFA1386E-D133-464C-B60D-4D2B1A5684E7}" srcOrd="0" destOrd="1" presId="urn:microsoft.com/office/officeart/2005/8/layout/hList6"/>
    <dgm:cxn modelId="{BB10CBE1-8E4D-4AD5-A048-9F57B52AE04C}" srcId="{0CCC0C29-6722-4CD0-8AAC-57A9BE17C46A}" destId="{A0846F1B-69AB-4D1A-8CBC-259B8D0D842B}" srcOrd="1" destOrd="0" parTransId="{AFE33C19-8320-41CB-837C-0EC09D2FA3B3}" sibTransId="{23A3396C-AA00-49F2-BB32-D2FB64FC782D}"/>
    <dgm:cxn modelId="{2EFE6B67-9282-4D5E-98BF-C80A10691F27}" type="presOf" srcId="{09FBE7BA-5C28-4FDC-BA25-36F600475530}" destId="{CFA1386E-D133-464C-B60D-4D2B1A5684E7}" srcOrd="0" destOrd="3" presId="urn:microsoft.com/office/officeart/2005/8/layout/hList6"/>
    <dgm:cxn modelId="{19C19FC1-A0AE-48C4-A6FD-96656591B881}" type="presOf" srcId="{FD1AE647-7220-4D85-ACDA-17F02237D53D}" destId="{8190C9DF-0A7D-4771-A904-33CD2B830FB1}" srcOrd="0" destOrd="0" presId="urn:microsoft.com/office/officeart/2005/8/layout/hList6"/>
    <dgm:cxn modelId="{CD974D50-C928-4F7A-9B6A-FFE0F8E3C010}" type="presOf" srcId="{E165E7B6-B3E2-4B39-93C5-786C0DB6CA61}" destId="{8190C9DF-0A7D-4771-A904-33CD2B830FB1}" srcOrd="0" destOrd="1" presId="urn:microsoft.com/office/officeart/2005/8/layout/hList6"/>
    <dgm:cxn modelId="{B7D77E34-3BBC-470B-8A28-CBC3D0B7919B}" type="presOf" srcId="{A0846F1B-69AB-4D1A-8CBC-259B8D0D842B}" destId="{61DDEC24-A19F-41E9-967A-E10FFC6F81D3}" srcOrd="0" destOrd="2" presId="urn:microsoft.com/office/officeart/2005/8/layout/hList6"/>
    <dgm:cxn modelId="{252C2A4F-C870-4C22-A5C2-1DB45F4B7D3C}" type="presOf" srcId="{01F3DA51-F84C-4C70-9AA5-F10D302CF7FC}" destId="{F68DDE9D-9979-4BE6-AFCE-A875703EC23E}" srcOrd="0" destOrd="2" presId="urn:microsoft.com/office/officeart/2005/8/layout/hList6"/>
    <dgm:cxn modelId="{48288F6D-E684-4FBA-94E5-6AC02442C1A2}" type="presOf" srcId="{463884DD-D81F-44CF-9522-173543600210}" destId="{61DDEC24-A19F-41E9-967A-E10FFC6F81D3}" srcOrd="0" destOrd="1" presId="urn:microsoft.com/office/officeart/2005/8/layout/hList6"/>
    <dgm:cxn modelId="{3E01E9CC-3BB2-492D-AE99-180EDC60803C}" type="presOf" srcId="{0CCC0C29-6722-4CD0-8AAC-57A9BE17C46A}" destId="{61DDEC24-A19F-41E9-967A-E10FFC6F81D3}" srcOrd="0" destOrd="0" presId="urn:microsoft.com/office/officeart/2005/8/layout/hList6"/>
    <dgm:cxn modelId="{48B25776-E137-49E3-9A44-AE26B13707E0}" type="presOf" srcId="{6F50943A-C48B-4EB4-8413-C2333849C3CC}" destId="{8190C9DF-0A7D-4771-A904-33CD2B830FB1}" srcOrd="0" destOrd="2" presId="urn:microsoft.com/office/officeart/2005/8/layout/hList6"/>
    <dgm:cxn modelId="{A9BF78CE-B72D-46EC-A0E0-B031250913F4}" type="presOf" srcId="{876544E6-C3A5-4E7E-91D5-0EB1174A111C}" destId="{F68DDE9D-9979-4BE6-AFCE-A875703EC23E}" srcOrd="0" destOrd="1" presId="urn:microsoft.com/office/officeart/2005/8/layout/hList6"/>
    <dgm:cxn modelId="{5672B623-27F8-4A00-9704-C6F06E0D24F4}" srcId="{FD1AE647-7220-4D85-ACDA-17F02237D53D}" destId="{E165E7B6-B3E2-4B39-93C5-786C0DB6CA61}" srcOrd="0" destOrd="0" parTransId="{22040EC9-6BC6-4FFA-9A6A-E0704D2CCDC3}" sibTransId="{398B9F26-5C8A-43D5-BB6A-CD04CC85B8AD}"/>
    <dgm:cxn modelId="{D54E72F7-76ED-47BE-9CF9-04252FB10A55}" type="presOf" srcId="{33ECC2C9-E760-48C1-A627-90D5E3B72413}" destId="{61DDEC24-A19F-41E9-967A-E10FFC6F81D3}" srcOrd="0" destOrd="5" presId="urn:microsoft.com/office/officeart/2005/8/layout/hList6"/>
    <dgm:cxn modelId="{91D65658-3702-430C-89D6-4EDA335E2A78}" srcId="{FFEA949E-EEC0-42B9-9BE6-8A991F928B7F}" destId="{FD1AE647-7220-4D85-ACDA-17F02237D53D}" srcOrd="2" destOrd="0" parTransId="{35501204-CD4E-4314-B389-FFD19F39EBE5}" sibTransId="{1994E377-C00C-4349-BCC8-EDAB406AF4A6}"/>
    <dgm:cxn modelId="{32673D30-7D21-4009-967E-FF0674CE681A}" srcId="{FD1AE647-7220-4D85-ACDA-17F02237D53D}" destId="{E75567A3-DC98-4450-9286-BE663EAEA705}" srcOrd="2" destOrd="0" parTransId="{F2C3DC56-D1A4-4722-B05A-8F709ADAC5FD}" sibTransId="{E39C5503-F91B-4374-80EB-DEC7DECA83B5}"/>
    <dgm:cxn modelId="{4E7E02B6-1AA3-4029-A6D6-9F7DD1967328}" srcId="{FD1AE647-7220-4D85-ACDA-17F02237D53D}" destId="{6F50943A-C48B-4EB4-8413-C2333849C3CC}" srcOrd="1" destOrd="0" parTransId="{58B0C6BD-51BC-4219-9BFE-095CE9BCE6A3}" sibTransId="{E94F55E5-DB22-45DE-9E1F-6ED3428033F5}"/>
    <dgm:cxn modelId="{01A6A04E-74AA-4D67-88CA-B440721BFCA2}" type="presOf" srcId="{36FEF945-1FCC-45E9-838C-0416ACCCFBB8}" destId="{61DDEC24-A19F-41E9-967A-E10FFC6F81D3}" srcOrd="0" destOrd="4" presId="urn:microsoft.com/office/officeart/2005/8/layout/hList6"/>
    <dgm:cxn modelId="{7CF91252-7614-4D3A-B0EE-2AEA00A1015D}" srcId="{FFEA949E-EEC0-42B9-9BE6-8A991F928B7F}" destId="{0CCC0C29-6722-4CD0-8AAC-57A9BE17C46A}" srcOrd="1" destOrd="0" parTransId="{9610D98D-459F-43C9-A66F-4475C065CE23}" sibTransId="{CDDA8A1A-AE18-4B33-B151-5431809A52F5}"/>
    <dgm:cxn modelId="{AD45321D-FB07-49E9-8005-67AC3BC06EF5}" type="presOf" srcId="{E75567A3-DC98-4450-9286-BE663EAEA705}" destId="{8190C9DF-0A7D-4771-A904-33CD2B830FB1}" srcOrd="0" destOrd="3" presId="urn:microsoft.com/office/officeart/2005/8/layout/hList6"/>
    <dgm:cxn modelId="{66C7CA3D-9716-4F06-9E05-7BF5151E8949}" srcId="{0CCC0C29-6722-4CD0-8AAC-57A9BE17C46A}" destId="{9B9E9B4B-93EE-404E-B9CB-40E3376AA9BB}" srcOrd="2" destOrd="0" parTransId="{9A676E12-225F-4746-BC7C-638A8F8F34FB}" sibTransId="{1B5E4249-7076-40AE-8C44-C5B5650281EF}"/>
    <dgm:cxn modelId="{80EE1F71-C0B3-4020-A1BA-D57F20F04BF8}" srcId="{FFEA949E-EEC0-42B9-9BE6-8A991F928B7F}" destId="{769028D5-9D48-4327-9A02-786E4479331D}" srcOrd="3" destOrd="0" parTransId="{6F46C57D-462F-40B6-BE3E-5EED7BE79C99}" sibTransId="{85C2AF63-B341-49D3-8253-A61C7329CDCD}"/>
    <dgm:cxn modelId="{9C935CC0-1FEC-4EBC-A37D-6392815E4515}" type="presParOf" srcId="{C662EDC3-FEA3-4E84-8DE4-1AAC55C04245}" destId="{F68DDE9D-9979-4BE6-AFCE-A875703EC23E}" srcOrd="0" destOrd="0" presId="urn:microsoft.com/office/officeart/2005/8/layout/hList6"/>
    <dgm:cxn modelId="{406B2249-8571-4894-B1CE-2A0712DE01CC}" type="presParOf" srcId="{C662EDC3-FEA3-4E84-8DE4-1AAC55C04245}" destId="{290B7A21-D553-42A2-99AC-CE4D01EEFD94}" srcOrd="1" destOrd="0" presId="urn:microsoft.com/office/officeart/2005/8/layout/hList6"/>
    <dgm:cxn modelId="{CFA411DC-62C6-48F9-AA1D-70E195871E4E}" type="presParOf" srcId="{C662EDC3-FEA3-4E84-8DE4-1AAC55C04245}" destId="{61DDEC24-A19F-41E9-967A-E10FFC6F81D3}" srcOrd="2" destOrd="0" presId="urn:microsoft.com/office/officeart/2005/8/layout/hList6"/>
    <dgm:cxn modelId="{F1AAAEB1-08D8-4072-8130-222DE3B5A383}" type="presParOf" srcId="{C662EDC3-FEA3-4E84-8DE4-1AAC55C04245}" destId="{35400ACC-9A54-4987-BAAF-2555E005B95A}" srcOrd="3" destOrd="0" presId="urn:microsoft.com/office/officeart/2005/8/layout/hList6"/>
    <dgm:cxn modelId="{580D4AE6-F142-4F37-910E-30EB3BDD8E69}" type="presParOf" srcId="{C662EDC3-FEA3-4E84-8DE4-1AAC55C04245}" destId="{8190C9DF-0A7D-4771-A904-33CD2B830FB1}" srcOrd="4" destOrd="0" presId="urn:microsoft.com/office/officeart/2005/8/layout/hList6"/>
    <dgm:cxn modelId="{B2921C7C-8DA7-45FF-AD61-4100132C0433}" type="presParOf" srcId="{C662EDC3-FEA3-4E84-8DE4-1AAC55C04245}" destId="{244F9C62-DFB5-4AA9-8B12-352EA2E2B7F9}" srcOrd="5" destOrd="0" presId="urn:microsoft.com/office/officeart/2005/8/layout/hList6"/>
    <dgm:cxn modelId="{79EDA988-C0FE-4FF4-9DEB-B47179BF075A}" type="presParOf" srcId="{C662EDC3-FEA3-4E84-8DE4-1AAC55C04245}" destId="{CFA1386E-D133-464C-B60D-4D2B1A5684E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CE167-D236-4BE7-8993-547B9C9FB97B}">
      <dsp:nvSpPr>
        <dsp:cNvPr id="0" name=""/>
        <dsp:cNvSpPr/>
      </dsp:nvSpPr>
      <dsp:spPr>
        <a:xfrm>
          <a:off x="0" y="22324"/>
          <a:ext cx="7929588" cy="617760"/>
        </a:xfrm>
        <a:prstGeom prst="roundRect">
          <a:avLst/>
        </a:prstGeom>
        <a:solidFill>
          <a:schemeClr val="accent2">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安全性 </a:t>
          </a:r>
          <a:r>
            <a:rPr lang="en-US" altLang="zh-TW" sz="2000" kern="1200" dirty="0" smtClean="0">
              <a:latin typeface="Calibri" pitchFamily="34" charset="0"/>
            </a:rPr>
            <a:t>(security)</a:t>
          </a:r>
          <a:endParaRPr lang="zh-TW" altLang="en-US" sz="2000" kern="1200" dirty="0">
            <a:latin typeface="Calibri" pitchFamily="34" charset="0"/>
          </a:endParaRPr>
        </a:p>
      </dsp:txBody>
      <dsp:txXfrm>
        <a:off x="30157" y="52481"/>
        <a:ext cx="7869274" cy="557446"/>
      </dsp:txXfrm>
    </dsp:sp>
    <dsp:sp modelId="{E3D443FF-C040-49A1-BF1D-6CDABCBFB650}">
      <dsp:nvSpPr>
        <dsp:cNvPr id="0" name=""/>
        <dsp:cNvSpPr/>
      </dsp:nvSpPr>
      <dsp:spPr>
        <a:xfrm>
          <a:off x="0" y="640085"/>
          <a:ext cx="7929588"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76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TW" altLang="en-US" sz="1800" kern="1200" dirty="0" smtClean="0">
              <a:latin typeface="Calibri" pitchFamily="34" charset="0"/>
            </a:rPr>
            <a:t>客戶可以預期系統能承受攻擊，並且系統與資料的保密性、完整性和可用性是被保護的。</a:t>
          </a:r>
          <a:endParaRPr lang="zh-TW" altLang="en-US" sz="1800" kern="1200" dirty="0">
            <a:latin typeface="Calibri" pitchFamily="34" charset="0"/>
          </a:endParaRPr>
        </a:p>
      </dsp:txBody>
      <dsp:txXfrm>
        <a:off x="0" y="640085"/>
        <a:ext cx="7929588" cy="761760"/>
      </dsp:txXfrm>
    </dsp:sp>
    <dsp:sp modelId="{05E006D1-9976-4C91-B692-3B5D4736E99A}">
      <dsp:nvSpPr>
        <dsp:cNvPr id="0" name=""/>
        <dsp:cNvSpPr/>
      </dsp:nvSpPr>
      <dsp:spPr>
        <a:xfrm>
          <a:off x="0" y="1401845"/>
          <a:ext cx="7929588" cy="617760"/>
        </a:xfrm>
        <a:prstGeom prst="roundRect">
          <a:avLst/>
        </a:prstGeom>
        <a:solidFill>
          <a:schemeClr val="accent2">
            <a:hueOff val="-5402520"/>
            <a:satOff val="11111"/>
            <a:lumOff val="-85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隱私性 </a:t>
          </a:r>
          <a:r>
            <a:rPr lang="en-US" altLang="zh-TW" sz="2000" kern="1200" dirty="0" smtClean="0">
              <a:latin typeface="Calibri" pitchFamily="34" charset="0"/>
            </a:rPr>
            <a:t>(privacy)</a:t>
          </a:r>
          <a:endParaRPr lang="zh-TW" altLang="en-US" sz="2000" kern="1200" dirty="0">
            <a:latin typeface="Calibri" pitchFamily="34" charset="0"/>
          </a:endParaRPr>
        </a:p>
      </dsp:txBody>
      <dsp:txXfrm>
        <a:off x="30157" y="1432002"/>
        <a:ext cx="7869274" cy="557446"/>
      </dsp:txXfrm>
    </dsp:sp>
    <dsp:sp modelId="{18F6075C-0870-4C1F-805B-E230386773EB}">
      <dsp:nvSpPr>
        <dsp:cNvPr id="0" name=""/>
        <dsp:cNvSpPr/>
      </dsp:nvSpPr>
      <dsp:spPr>
        <a:xfrm>
          <a:off x="0" y="2019605"/>
          <a:ext cx="7929588"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76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TW" altLang="en-US" sz="1800" kern="1200" dirty="0" smtClean="0">
              <a:latin typeface="Calibri" pitchFamily="34" charset="0"/>
            </a:rPr>
            <a:t>客戶可以控制有關他們自己的資料，而使用那些資料的人都遵守合理的資訊使用原則。</a:t>
          </a:r>
          <a:endParaRPr lang="zh-TW" altLang="en-US" sz="1800" kern="1200" dirty="0">
            <a:latin typeface="Calibri" pitchFamily="34" charset="0"/>
          </a:endParaRPr>
        </a:p>
      </dsp:txBody>
      <dsp:txXfrm>
        <a:off x="0" y="2019605"/>
        <a:ext cx="7929588" cy="761760"/>
      </dsp:txXfrm>
    </dsp:sp>
    <dsp:sp modelId="{CA37A87B-610A-4692-8A78-691720EF6F13}">
      <dsp:nvSpPr>
        <dsp:cNvPr id="0" name=""/>
        <dsp:cNvSpPr/>
      </dsp:nvSpPr>
      <dsp:spPr>
        <a:xfrm>
          <a:off x="0" y="2781365"/>
          <a:ext cx="7929588" cy="617760"/>
        </a:xfrm>
        <a:prstGeom prst="roundRect">
          <a:avLst/>
        </a:prstGeom>
        <a:solidFill>
          <a:schemeClr val="accent2">
            <a:hueOff val="-10805041"/>
            <a:satOff val="22223"/>
            <a:lumOff val="-1699"/>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可靠性 </a:t>
          </a:r>
          <a:r>
            <a:rPr lang="en-US" altLang="zh-TW" sz="2000" kern="1200" dirty="0" smtClean="0">
              <a:latin typeface="Calibri" pitchFamily="34" charset="0"/>
            </a:rPr>
            <a:t>(reliability)</a:t>
          </a:r>
          <a:endParaRPr lang="zh-TW" altLang="en-US" sz="2000" kern="1200" dirty="0">
            <a:latin typeface="Calibri" pitchFamily="34" charset="0"/>
          </a:endParaRPr>
        </a:p>
      </dsp:txBody>
      <dsp:txXfrm>
        <a:off x="30157" y="2811522"/>
        <a:ext cx="7869274" cy="557446"/>
      </dsp:txXfrm>
    </dsp:sp>
    <dsp:sp modelId="{261F1C2D-C911-4708-86A2-7B23F64A6001}">
      <dsp:nvSpPr>
        <dsp:cNvPr id="0" name=""/>
        <dsp:cNvSpPr/>
      </dsp:nvSpPr>
      <dsp:spPr>
        <a:xfrm>
          <a:off x="0" y="3399125"/>
          <a:ext cx="792958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76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TW" altLang="en-US" sz="1800" kern="1200" dirty="0" smtClean="0">
              <a:latin typeface="Calibri" pitchFamily="34" charset="0"/>
            </a:rPr>
            <a:t>客戶可以信靠產品會完成它所被要求的功能。</a:t>
          </a:r>
          <a:endParaRPr lang="zh-TW" altLang="en-US" sz="1800" kern="1200" dirty="0">
            <a:latin typeface="Calibri" pitchFamily="34" charset="0"/>
          </a:endParaRPr>
        </a:p>
      </dsp:txBody>
      <dsp:txXfrm>
        <a:off x="0" y="3399125"/>
        <a:ext cx="7929588" cy="529920"/>
      </dsp:txXfrm>
    </dsp:sp>
    <dsp:sp modelId="{817E8878-AF07-4841-AA07-D9195919B2EA}">
      <dsp:nvSpPr>
        <dsp:cNvPr id="0" name=""/>
        <dsp:cNvSpPr/>
      </dsp:nvSpPr>
      <dsp:spPr>
        <a:xfrm>
          <a:off x="0" y="3929045"/>
          <a:ext cx="7929588" cy="617760"/>
        </a:xfrm>
        <a:prstGeom prst="roundRect">
          <a:avLst/>
        </a:prstGeom>
        <a:solidFill>
          <a:schemeClr val="accent2">
            <a:hueOff val="-16207560"/>
            <a:satOff val="33334"/>
            <a:lumOff val="-2549"/>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企業誠實 </a:t>
          </a:r>
          <a:r>
            <a:rPr lang="en-US" altLang="zh-TW" sz="2000" kern="1200" dirty="0" smtClean="0">
              <a:latin typeface="Calibri" pitchFamily="34" charset="0"/>
            </a:rPr>
            <a:t>(business integrity)</a:t>
          </a:r>
          <a:endParaRPr lang="zh-TW" altLang="en-US" sz="2000" kern="1200" dirty="0">
            <a:latin typeface="Calibri" pitchFamily="34" charset="0"/>
          </a:endParaRPr>
        </a:p>
      </dsp:txBody>
      <dsp:txXfrm>
        <a:off x="30157" y="3959202"/>
        <a:ext cx="7869274" cy="557446"/>
      </dsp:txXfrm>
    </dsp:sp>
    <dsp:sp modelId="{C7B09992-3071-4630-85FC-9D35120B329B}">
      <dsp:nvSpPr>
        <dsp:cNvPr id="0" name=""/>
        <dsp:cNvSpPr/>
      </dsp:nvSpPr>
      <dsp:spPr>
        <a:xfrm>
          <a:off x="0" y="4546805"/>
          <a:ext cx="792958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76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TW" altLang="en-US" sz="1800" kern="1200" dirty="0" smtClean="0">
              <a:latin typeface="Calibri" pitchFamily="34" charset="0"/>
            </a:rPr>
            <a:t>廠商對自己的產品要有負責任且樂於回應的態度。</a:t>
          </a:r>
          <a:endParaRPr lang="zh-TW" altLang="en-US" sz="1800" kern="1200" dirty="0">
            <a:latin typeface="Calibri" pitchFamily="34" charset="0"/>
          </a:endParaRPr>
        </a:p>
      </dsp:txBody>
      <dsp:txXfrm>
        <a:off x="0" y="4546805"/>
        <a:ext cx="7929588"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754D6-50B9-4468-BEFA-B37E173B7107}">
      <dsp:nvSpPr>
        <dsp:cNvPr id="0" name=""/>
        <dsp:cNvSpPr/>
      </dsp:nvSpPr>
      <dsp:spPr>
        <a:xfrm>
          <a:off x="0" y="267985"/>
          <a:ext cx="8072464" cy="803250"/>
        </a:xfrm>
        <a:prstGeom prst="rect">
          <a:avLst/>
        </a:prstGeom>
        <a:solidFill>
          <a:schemeClr val="lt1">
            <a:alpha val="90000"/>
            <a:hueOff val="0"/>
            <a:satOff val="0"/>
            <a:lumOff val="0"/>
            <a:alphaOff val="0"/>
          </a:schemeClr>
        </a:solidFill>
        <a:ln w="400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513" tIns="312420" rIns="626513" bIns="128016"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latin typeface="Calibri" pitchFamily="34" charset="0"/>
            </a:rPr>
            <a:t>例如電子郵件軟體、網路瀏覽器、以及各種伺服器軟體的安全功能。</a:t>
          </a:r>
          <a:endParaRPr lang="zh-TW" altLang="en-US" sz="1800" kern="1200" dirty="0">
            <a:latin typeface="Calibri" pitchFamily="34" charset="0"/>
          </a:endParaRPr>
        </a:p>
      </dsp:txBody>
      <dsp:txXfrm>
        <a:off x="0" y="267985"/>
        <a:ext cx="8072464" cy="803250"/>
      </dsp:txXfrm>
    </dsp:sp>
    <dsp:sp modelId="{E8975BA2-86C4-4DE0-9E37-811DBD5F8C04}">
      <dsp:nvSpPr>
        <dsp:cNvPr id="0" name=""/>
        <dsp:cNvSpPr/>
      </dsp:nvSpPr>
      <dsp:spPr>
        <a:xfrm>
          <a:off x="403623" y="46585"/>
          <a:ext cx="5650724" cy="4428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84" tIns="0" rIns="213584"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應用軟體的安全機制</a:t>
          </a:r>
          <a:endParaRPr lang="zh-TW" altLang="en-US" sz="2000" kern="1200" dirty="0">
            <a:latin typeface="Calibri" pitchFamily="34" charset="0"/>
          </a:endParaRPr>
        </a:p>
      </dsp:txBody>
      <dsp:txXfrm>
        <a:off x="425239" y="68201"/>
        <a:ext cx="5607492" cy="399568"/>
      </dsp:txXfrm>
    </dsp:sp>
    <dsp:sp modelId="{E1F3C27E-B567-40EB-A6E1-CEF070F2BB00}">
      <dsp:nvSpPr>
        <dsp:cNvPr id="0" name=""/>
        <dsp:cNvSpPr/>
      </dsp:nvSpPr>
      <dsp:spPr>
        <a:xfrm>
          <a:off x="0" y="1373635"/>
          <a:ext cx="8072464" cy="1157625"/>
        </a:xfrm>
        <a:prstGeom prst="rect">
          <a:avLst/>
        </a:prstGeom>
        <a:solidFill>
          <a:schemeClr val="lt1">
            <a:alpha val="90000"/>
            <a:hueOff val="0"/>
            <a:satOff val="0"/>
            <a:lumOff val="0"/>
            <a:alphaOff val="0"/>
          </a:schemeClr>
        </a:solidFill>
        <a:ln w="400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513" tIns="312420" rIns="626513" bIns="128016"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latin typeface="Calibri" pitchFamily="34" charset="0"/>
            </a:rPr>
            <a:t>主機防火牆、</a:t>
          </a:r>
          <a:r>
            <a:rPr lang="zh-TW" altLang="en-US" sz="1800" kern="1200" dirty="0" smtClean="0"/>
            <a:t>防毒軟體、間諜程式偵測及移除軟體、事件檢視及報告工具、工作管理員、可靠性及效能監視器等。</a:t>
          </a:r>
          <a:endParaRPr lang="zh-TW" altLang="en-US" sz="1800" kern="1200" dirty="0">
            <a:latin typeface="Calibri" pitchFamily="34" charset="0"/>
          </a:endParaRPr>
        </a:p>
      </dsp:txBody>
      <dsp:txXfrm>
        <a:off x="0" y="1373635"/>
        <a:ext cx="8072464" cy="1157625"/>
      </dsp:txXfrm>
    </dsp:sp>
    <dsp:sp modelId="{247E4758-378D-485B-ACB2-A9F22949CCFE}">
      <dsp:nvSpPr>
        <dsp:cNvPr id="0" name=""/>
        <dsp:cNvSpPr/>
      </dsp:nvSpPr>
      <dsp:spPr>
        <a:xfrm>
          <a:off x="403623" y="1152235"/>
          <a:ext cx="5650724" cy="4428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84" tIns="0" rIns="213584"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主機的安全工具</a:t>
          </a:r>
          <a:endParaRPr lang="zh-TW" altLang="en-US" sz="2000" kern="1200" dirty="0">
            <a:latin typeface="Calibri" pitchFamily="34" charset="0"/>
          </a:endParaRPr>
        </a:p>
      </dsp:txBody>
      <dsp:txXfrm>
        <a:off x="425239" y="1173851"/>
        <a:ext cx="5607492" cy="399568"/>
      </dsp:txXfrm>
    </dsp:sp>
    <dsp:sp modelId="{471D773C-1A5E-4F41-AB98-4E208C7425E2}">
      <dsp:nvSpPr>
        <dsp:cNvPr id="0" name=""/>
        <dsp:cNvSpPr/>
      </dsp:nvSpPr>
      <dsp:spPr>
        <a:xfrm>
          <a:off x="0" y="2833660"/>
          <a:ext cx="8072464" cy="803250"/>
        </a:xfrm>
        <a:prstGeom prst="rect">
          <a:avLst/>
        </a:prstGeom>
        <a:solidFill>
          <a:schemeClr val="lt1">
            <a:alpha val="90000"/>
            <a:hueOff val="0"/>
            <a:satOff val="0"/>
            <a:lumOff val="0"/>
            <a:alphaOff val="0"/>
          </a:schemeClr>
        </a:solidFill>
        <a:ln w="400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513" tIns="312420" rIns="626513" bIns="128016"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latin typeface="Calibri" pitchFamily="34" charset="0"/>
            </a:rPr>
            <a:t>網路防火牆、邊界路由器、</a:t>
          </a:r>
          <a:r>
            <a:rPr lang="en-US" altLang="zh-TW" sz="1800" kern="1200" dirty="0" smtClean="0">
              <a:latin typeface="Calibri" pitchFamily="34" charset="0"/>
            </a:rPr>
            <a:t>IDPS</a:t>
          </a:r>
          <a:r>
            <a:rPr lang="zh-TW" altLang="en-US" sz="1800" kern="1200" dirty="0" smtClean="0">
              <a:latin typeface="Calibri" pitchFamily="34" charset="0"/>
            </a:rPr>
            <a:t>、</a:t>
          </a:r>
          <a:r>
            <a:rPr lang="en-US" altLang="zh-TW" sz="1800" kern="1200" dirty="0" smtClean="0">
              <a:latin typeface="Calibri" pitchFamily="34" charset="0"/>
            </a:rPr>
            <a:t>VPN</a:t>
          </a:r>
          <a:r>
            <a:rPr lang="zh-TW" altLang="en-US" sz="1800" kern="1200" dirty="0" smtClean="0">
              <a:latin typeface="Calibri" pitchFamily="34" charset="0"/>
            </a:rPr>
            <a:t>、代理人伺服器等。</a:t>
          </a:r>
          <a:endParaRPr lang="zh-TW" altLang="en-US" sz="1800" kern="1200" dirty="0">
            <a:latin typeface="Calibri" pitchFamily="34" charset="0"/>
          </a:endParaRPr>
        </a:p>
      </dsp:txBody>
      <dsp:txXfrm>
        <a:off x="0" y="2833660"/>
        <a:ext cx="8072464" cy="803250"/>
      </dsp:txXfrm>
    </dsp:sp>
    <dsp:sp modelId="{62088316-300D-409A-A6C0-FBFAB291808A}">
      <dsp:nvSpPr>
        <dsp:cNvPr id="0" name=""/>
        <dsp:cNvSpPr/>
      </dsp:nvSpPr>
      <dsp:spPr>
        <a:xfrm>
          <a:off x="403623" y="2612260"/>
          <a:ext cx="5650724" cy="4428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84" tIns="0" rIns="213584"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網路的安全工具</a:t>
          </a:r>
          <a:endParaRPr lang="zh-TW" altLang="en-US" sz="2000" kern="1200" dirty="0">
            <a:latin typeface="Calibri" pitchFamily="34" charset="0"/>
          </a:endParaRPr>
        </a:p>
      </dsp:txBody>
      <dsp:txXfrm>
        <a:off x="425239" y="2633876"/>
        <a:ext cx="5607492" cy="399568"/>
      </dsp:txXfrm>
    </dsp:sp>
    <dsp:sp modelId="{BAAEA89B-96BE-43FA-B919-0727AA1772FA}">
      <dsp:nvSpPr>
        <dsp:cNvPr id="0" name=""/>
        <dsp:cNvSpPr/>
      </dsp:nvSpPr>
      <dsp:spPr>
        <a:xfrm>
          <a:off x="0" y="3939310"/>
          <a:ext cx="8072464" cy="1157625"/>
        </a:xfrm>
        <a:prstGeom prst="rect">
          <a:avLst/>
        </a:prstGeom>
        <a:solidFill>
          <a:schemeClr val="lt1">
            <a:alpha val="90000"/>
            <a:hueOff val="0"/>
            <a:satOff val="0"/>
            <a:lumOff val="0"/>
            <a:alphaOff val="0"/>
          </a:schemeClr>
        </a:solidFill>
        <a:ln w="400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513" tIns="312420" rIns="626513" bIns="128016"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latin typeface="Calibri" pitchFamily="34" charset="0"/>
            </a:rPr>
            <a:t>如身分認證與登入機制、系統管理員、操作管理員、</a:t>
          </a:r>
          <a:r>
            <a:rPr lang="en-US" altLang="zh-TW" sz="1800" kern="1200" dirty="0" smtClean="0">
              <a:latin typeface="Calibri" pitchFamily="34" charset="0"/>
            </a:rPr>
            <a:t>ISMS </a:t>
          </a:r>
          <a:r>
            <a:rPr lang="zh-TW" altLang="en-US" sz="1800" kern="1200" dirty="0" smtClean="0">
              <a:latin typeface="Calibri" pitchFamily="34" charset="0"/>
            </a:rPr>
            <a:t>工具與各種更新及補丁管理等</a:t>
          </a:r>
          <a:endParaRPr lang="zh-TW" altLang="en-US" sz="1800" kern="1200" dirty="0">
            <a:latin typeface="Calibri" pitchFamily="34" charset="0"/>
          </a:endParaRPr>
        </a:p>
      </dsp:txBody>
      <dsp:txXfrm>
        <a:off x="0" y="3939310"/>
        <a:ext cx="8072464" cy="1157625"/>
      </dsp:txXfrm>
    </dsp:sp>
    <dsp:sp modelId="{64E26A14-E5A1-4F4C-8B81-7F6117701D96}">
      <dsp:nvSpPr>
        <dsp:cNvPr id="0" name=""/>
        <dsp:cNvSpPr/>
      </dsp:nvSpPr>
      <dsp:spPr>
        <a:xfrm>
          <a:off x="403623" y="3717910"/>
          <a:ext cx="5650724" cy="4428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84" tIns="0" rIns="213584"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資訊安全管理工具</a:t>
          </a:r>
          <a:endParaRPr lang="zh-TW" altLang="en-US" sz="2000" kern="1200" dirty="0">
            <a:latin typeface="Calibri" pitchFamily="34" charset="0"/>
          </a:endParaRPr>
        </a:p>
      </dsp:txBody>
      <dsp:txXfrm>
        <a:off x="425239" y="3739526"/>
        <a:ext cx="5607492"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27439-C5BD-4F42-8DF9-31439E4FBFFD}">
      <dsp:nvSpPr>
        <dsp:cNvPr id="0" name=""/>
        <dsp:cNvSpPr/>
      </dsp:nvSpPr>
      <dsp:spPr>
        <a:xfrm rot="5400000">
          <a:off x="4853989" y="-2476801"/>
          <a:ext cx="783779" cy="5937809"/>
        </a:xfrm>
        <a:prstGeom prst="round2SameRect">
          <a:avLst/>
        </a:prstGeom>
        <a:solidFill>
          <a:schemeClr val="accent1">
            <a:alpha val="90000"/>
            <a:tint val="40000"/>
            <a:hueOff val="0"/>
            <a:satOff val="0"/>
            <a:lumOff val="0"/>
            <a:alphaOff val="0"/>
          </a:schemeClr>
        </a:solidFill>
        <a:ln w="400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在軟硬體及網路環境複雜的組織中，正確並安全地佈署與設定每一台電腦的作業系統。</a:t>
          </a:r>
          <a:endParaRPr lang="zh-TW" altLang="en-US" sz="1800" kern="1200" dirty="0"/>
        </a:p>
      </dsp:txBody>
      <dsp:txXfrm rot="-5400000">
        <a:off x="2276975" y="138474"/>
        <a:ext cx="5899548" cy="707257"/>
      </dsp:txXfrm>
    </dsp:sp>
    <dsp:sp modelId="{095ABB19-4B70-426C-83A2-3937B7A587EB}">
      <dsp:nvSpPr>
        <dsp:cNvPr id="0" name=""/>
        <dsp:cNvSpPr/>
      </dsp:nvSpPr>
      <dsp:spPr>
        <a:xfrm>
          <a:off x="71994" y="2240"/>
          <a:ext cx="2204980" cy="9797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TW" altLang="en-US" sz="2000" kern="1200" dirty="0" smtClean="0"/>
            <a:t>作業系統佈署 </a:t>
          </a:r>
          <a:endParaRPr lang="zh-TW" altLang="en-US" sz="2000" kern="1200" dirty="0"/>
        </a:p>
      </dsp:txBody>
      <dsp:txXfrm>
        <a:off x="119820" y="50066"/>
        <a:ext cx="2109328" cy="884072"/>
      </dsp:txXfrm>
    </dsp:sp>
    <dsp:sp modelId="{8C50535F-F82A-406C-ACCE-76AE420CE454}">
      <dsp:nvSpPr>
        <dsp:cNvPr id="0" name=""/>
        <dsp:cNvSpPr/>
      </dsp:nvSpPr>
      <dsp:spPr>
        <a:xfrm rot="5400000">
          <a:off x="4837896" y="-1448090"/>
          <a:ext cx="816024" cy="5937809"/>
        </a:xfrm>
        <a:prstGeom prst="round2SameRect">
          <a:avLst/>
        </a:prstGeom>
        <a:solidFill>
          <a:schemeClr val="accent1">
            <a:alpha val="90000"/>
            <a:tint val="40000"/>
            <a:hueOff val="0"/>
            <a:satOff val="0"/>
            <a:lumOff val="0"/>
            <a:alphaOff val="0"/>
          </a:schemeClr>
        </a:solidFill>
        <a:ln w="400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在複雜的組織網路中，分派應用軟體給大量的個人電腦、伺服器、筆記型電腦、</a:t>
          </a:r>
          <a:r>
            <a:rPr lang="en-US" altLang="zh-TW" sz="1800" kern="1200" dirty="0" smtClean="0"/>
            <a:t>PDA </a:t>
          </a:r>
          <a:r>
            <a:rPr lang="zh-TW" altLang="en-US" sz="1800" kern="1200" dirty="0" smtClean="0"/>
            <a:t>或智慧行手機。</a:t>
          </a:r>
          <a:endParaRPr lang="zh-TW" altLang="en-US" sz="1800" kern="1200" dirty="0"/>
        </a:p>
      </dsp:txBody>
      <dsp:txXfrm rot="-5400000">
        <a:off x="2277004" y="1152637"/>
        <a:ext cx="5897974" cy="736354"/>
      </dsp:txXfrm>
    </dsp:sp>
    <dsp:sp modelId="{BF9F3B9B-E009-4E13-BECC-C89A19B081CE}">
      <dsp:nvSpPr>
        <dsp:cNvPr id="0" name=""/>
        <dsp:cNvSpPr/>
      </dsp:nvSpPr>
      <dsp:spPr>
        <a:xfrm>
          <a:off x="71994" y="1030951"/>
          <a:ext cx="2205010" cy="9797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TW" altLang="en-US" sz="2000" kern="1200" dirty="0" smtClean="0"/>
            <a:t>軟體分派 </a:t>
          </a:r>
          <a:endParaRPr lang="zh-TW" altLang="en-US" sz="2000" kern="1200" dirty="0"/>
        </a:p>
      </dsp:txBody>
      <dsp:txXfrm>
        <a:off x="119820" y="1078777"/>
        <a:ext cx="2109358" cy="884072"/>
      </dsp:txXfrm>
    </dsp:sp>
    <dsp:sp modelId="{8403256A-AD58-4D55-9ACE-A9819798401D}">
      <dsp:nvSpPr>
        <dsp:cNvPr id="0" name=""/>
        <dsp:cNvSpPr/>
      </dsp:nvSpPr>
      <dsp:spPr>
        <a:xfrm rot="5400000">
          <a:off x="4853989" y="-419379"/>
          <a:ext cx="783779" cy="5937809"/>
        </a:xfrm>
        <a:prstGeom prst="round2SameRect">
          <a:avLst/>
        </a:prstGeom>
        <a:solidFill>
          <a:schemeClr val="accent1">
            <a:alpha val="90000"/>
            <a:tint val="40000"/>
            <a:hueOff val="0"/>
            <a:satOff val="0"/>
            <a:lumOff val="0"/>
            <a:alphaOff val="0"/>
          </a:schemeClr>
        </a:solidFill>
        <a:ln w="400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在大型組織中分派並管理軟體更新。</a:t>
          </a:r>
          <a:endParaRPr lang="zh-TW" altLang="en-US" sz="1800" kern="1200" dirty="0"/>
        </a:p>
      </dsp:txBody>
      <dsp:txXfrm rot="-5400000">
        <a:off x="2276975" y="2195896"/>
        <a:ext cx="5899548" cy="707257"/>
      </dsp:txXfrm>
    </dsp:sp>
    <dsp:sp modelId="{EC49746E-BCEA-44A9-88E2-7E538FFC430B}">
      <dsp:nvSpPr>
        <dsp:cNvPr id="0" name=""/>
        <dsp:cNvSpPr/>
      </dsp:nvSpPr>
      <dsp:spPr>
        <a:xfrm>
          <a:off x="71994" y="2059662"/>
          <a:ext cx="2204980" cy="9797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TW" altLang="en-US" sz="2000" kern="1200" dirty="0" smtClean="0"/>
            <a:t>軟體更新管理 </a:t>
          </a:r>
          <a:endParaRPr lang="zh-TW" altLang="en-US" sz="2000" kern="1200" dirty="0"/>
        </a:p>
      </dsp:txBody>
      <dsp:txXfrm>
        <a:off x="119820" y="2107488"/>
        <a:ext cx="2109328" cy="884072"/>
      </dsp:txXfrm>
    </dsp:sp>
    <dsp:sp modelId="{67E97A1B-64FC-4E53-A74C-0F97F23C1B6A}">
      <dsp:nvSpPr>
        <dsp:cNvPr id="0" name=""/>
        <dsp:cNvSpPr/>
      </dsp:nvSpPr>
      <dsp:spPr>
        <a:xfrm rot="5400000">
          <a:off x="4853989" y="609331"/>
          <a:ext cx="783779" cy="5937809"/>
        </a:xfrm>
        <a:prstGeom prst="round2SameRect">
          <a:avLst/>
        </a:prstGeom>
        <a:solidFill>
          <a:schemeClr val="accent1">
            <a:alpha val="90000"/>
            <a:tint val="40000"/>
            <a:hueOff val="0"/>
            <a:satOff val="0"/>
            <a:lumOff val="0"/>
            <a:alphaOff val="0"/>
          </a:schemeClr>
        </a:solidFill>
        <a:ln w="400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方便控制資訊環境；管理員可以隨時掌握組織的軟硬體資產，誰在使用，以及它們目前的所在位置。</a:t>
          </a:r>
          <a:endParaRPr lang="zh-TW" altLang="en-US" sz="1800" kern="1200" dirty="0"/>
        </a:p>
      </dsp:txBody>
      <dsp:txXfrm rot="-5400000">
        <a:off x="2276975" y="3224607"/>
        <a:ext cx="5899548" cy="707257"/>
      </dsp:txXfrm>
    </dsp:sp>
    <dsp:sp modelId="{4257A4DB-CF30-4792-A16F-DC9DD287077E}">
      <dsp:nvSpPr>
        <dsp:cNvPr id="0" name=""/>
        <dsp:cNvSpPr/>
      </dsp:nvSpPr>
      <dsp:spPr>
        <a:xfrm>
          <a:off x="71994" y="3088373"/>
          <a:ext cx="2204980" cy="9797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TW" altLang="en-US" sz="2000" kern="1200" dirty="0" smtClean="0"/>
            <a:t>軟體資產情報 </a:t>
          </a:r>
          <a:endParaRPr lang="zh-TW" altLang="en-US" sz="2000" kern="1200" dirty="0"/>
        </a:p>
      </dsp:txBody>
      <dsp:txXfrm>
        <a:off x="119820" y="3136199"/>
        <a:ext cx="2109328" cy="884072"/>
      </dsp:txXfrm>
    </dsp:sp>
    <dsp:sp modelId="{C93B7CFE-B555-49E9-8C41-4220962133DD}">
      <dsp:nvSpPr>
        <dsp:cNvPr id="0" name=""/>
        <dsp:cNvSpPr/>
      </dsp:nvSpPr>
      <dsp:spPr>
        <a:xfrm rot="5400000">
          <a:off x="4853989" y="1638042"/>
          <a:ext cx="783779" cy="5937809"/>
        </a:xfrm>
        <a:prstGeom prst="round2SameRect">
          <a:avLst/>
        </a:prstGeom>
        <a:solidFill>
          <a:schemeClr val="accent1">
            <a:alpha val="90000"/>
            <a:tint val="40000"/>
            <a:hueOff val="0"/>
            <a:satOff val="0"/>
            <a:lumOff val="0"/>
            <a:alphaOff val="0"/>
          </a:schemeClr>
        </a:solidFill>
        <a:ln w="400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組織可以確保資訊系統都遵循要求的設定，使系統的可用性、安全與效能得到強化。</a:t>
          </a:r>
          <a:endParaRPr lang="zh-TW" altLang="en-US" sz="1800" kern="1200" dirty="0"/>
        </a:p>
      </dsp:txBody>
      <dsp:txXfrm rot="-5400000">
        <a:off x="2276975" y="4253318"/>
        <a:ext cx="5899548" cy="707257"/>
      </dsp:txXfrm>
    </dsp:sp>
    <dsp:sp modelId="{2384D766-96F4-4B4B-ADB9-0615B8B0AB99}">
      <dsp:nvSpPr>
        <dsp:cNvPr id="0" name=""/>
        <dsp:cNvSpPr/>
      </dsp:nvSpPr>
      <dsp:spPr>
        <a:xfrm>
          <a:off x="71994" y="4117084"/>
          <a:ext cx="2204980" cy="9797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TW" altLang="en-US" sz="2000" kern="1200" dirty="0" smtClean="0"/>
            <a:t>要求的設定管理 </a:t>
          </a:r>
          <a:endParaRPr lang="zh-TW" altLang="en-US" sz="2000" kern="1200" dirty="0"/>
        </a:p>
      </dsp:txBody>
      <dsp:txXfrm>
        <a:off x="119820" y="4164910"/>
        <a:ext cx="2109328" cy="8840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DDE9D-9979-4BE6-AFCE-A875703EC23E}">
      <dsp:nvSpPr>
        <dsp:cNvPr id="0" name=""/>
        <dsp:cNvSpPr/>
      </dsp:nvSpPr>
      <dsp:spPr>
        <a:xfrm rot="16200000">
          <a:off x="-1575783" y="1577764"/>
          <a:ext cx="5099050" cy="1943521"/>
        </a:xfrm>
        <a:prstGeom prst="flowChartManualOperation">
          <a:avLst/>
        </a:prstGeom>
        <a:solidFill>
          <a:schemeClr val="accent2">
            <a:hueOff val="0"/>
            <a:satOff val="0"/>
            <a:lumOff val="0"/>
            <a:alphaOff val="0"/>
          </a:schemeClr>
        </a:solidFill>
        <a:ln>
          <a:noFill/>
        </a:ln>
        <a:effectLst>
          <a:outerShdw blurRad="39000" dist="25400" dir="5400000" rotWithShape="0">
            <a:schemeClr val="accent2">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桌上應用程式</a:t>
          </a:r>
          <a:endParaRPr lang="zh-TW" altLang="en-US" sz="20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IE</a:t>
          </a:r>
          <a:r>
            <a:rPr lang="zh-TW" altLang="en-US" sz="1600" kern="1200" dirty="0" smtClean="0">
              <a:latin typeface="Calibri" pitchFamily="34" charset="0"/>
            </a:rPr>
            <a:t> 瀏覽器對網站及電子商務提供安全保護機制</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Outlook </a:t>
          </a:r>
          <a:r>
            <a:rPr lang="zh-TW" altLang="en-US" sz="1600" kern="1200" dirty="0" smtClean="0">
              <a:latin typeface="Calibri" pitchFamily="34" charset="0"/>
            </a:rPr>
            <a:t>對電子郵件提供保護</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zh-TW" altLang="en-US" sz="1600" kern="1200" dirty="0" smtClean="0">
              <a:latin typeface="Calibri" pitchFamily="34" charset="0"/>
            </a:rPr>
            <a:t>其它 </a:t>
          </a:r>
          <a:r>
            <a:rPr lang="en-US" altLang="zh-TW" sz="1600" kern="1200" dirty="0" smtClean="0">
              <a:latin typeface="Calibri" pitchFamily="34" charset="0"/>
            </a:rPr>
            <a:t>MS</a:t>
          </a:r>
          <a:r>
            <a:rPr lang="zh-TW" altLang="en-US" sz="1600" kern="1200" dirty="0" smtClean="0">
              <a:latin typeface="Calibri" pitchFamily="34" charset="0"/>
            </a:rPr>
            <a:t> </a:t>
          </a:r>
          <a:r>
            <a:rPr lang="en-US" altLang="zh-TW" sz="1600" kern="1200" dirty="0" smtClean="0">
              <a:latin typeface="Calibri" pitchFamily="34" charset="0"/>
            </a:rPr>
            <a:t>Office </a:t>
          </a:r>
          <a:r>
            <a:rPr lang="zh-TW" altLang="en-US" sz="1600" kern="1200" dirty="0" smtClean="0">
              <a:latin typeface="Calibri" pitchFamily="34" charset="0"/>
            </a:rPr>
            <a:t>的資料加密及巨集管理</a:t>
          </a:r>
          <a:endParaRPr lang="zh-TW" altLang="en-US" sz="1600" kern="1200" dirty="0">
            <a:latin typeface="Calibri" pitchFamily="34" charset="0"/>
          </a:endParaRPr>
        </a:p>
      </dsp:txBody>
      <dsp:txXfrm rot="5400000">
        <a:off x="1981" y="1019810"/>
        <a:ext cx="1943521" cy="3059430"/>
      </dsp:txXfrm>
    </dsp:sp>
    <dsp:sp modelId="{61DDEC24-A19F-41E9-967A-E10FFC6F81D3}">
      <dsp:nvSpPr>
        <dsp:cNvPr id="0" name=""/>
        <dsp:cNvSpPr/>
      </dsp:nvSpPr>
      <dsp:spPr>
        <a:xfrm rot="16200000">
          <a:off x="513502" y="1577764"/>
          <a:ext cx="5099050" cy="1943521"/>
        </a:xfrm>
        <a:prstGeom prst="flowChartManualOperation">
          <a:avLst/>
        </a:prstGeom>
        <a:solidFill>
          <a:schemeClr val="accent2">
            <a:hueOff val="-5402520"/>
            <a:satOff val="11111"/>
            <a:lumOff val="-850"/>
            <a:alphaOff val="0"/>
          </a:schemeClr>
        </a:solidFill>
        <a:ln>
          <a:noFill/>
        </a:ln>
        <a:effectLst>
          <a:outerShdw blurRad="39000" dist="25400" dir="5400000" rotWithShape="0">
            <a:schemeClr val="accent2">
              <a:hueOff val="-5402520"/>
              <a:satOff val="11111"/>
              <a:lumOff val="-85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桌上作業系統</a:t>
          </a:r>
          <a:endParaRPr lang="zh-TW" altLang="en-US" sz="2000" kern="1200" dirty="0">
            <a:latin typeface="Calibri" pitchFamily="34" charset="0"/>
          </a:endParaRPr>
        </a:p>
        <a:p>
          <a:pPr marL="171450" lvl="1" indent="-171450" algn="l" defTabSz="711200">
            <a:lnSpc>
              <a:spcPct val="90000"/>
            </a:lnSpc>
            <a:spcBef>
              <a:spcPct val="0"/>
            </a:spcBef>
            <a:spcAft>
              <a:spcPct val="15000"/>
            </a:spcAft>
            <a:buChar char="••"/>
          </a:pPr>
          <a:r>
            <a:rPr lang="zh-TW" altLang="en-US" sz="1600" kern="1200" dirty="0" smtClean="0">
              <a:latin typeface="Calibri" pitchFamily="34" charset="0"/>
            </a:rPr>
            <a:t>個人防火牆</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zh-TW" altLang="en-US" sz="1600" kern="1200" dirty="0" smtClean="0">
              <a:latin typeface="Calibri" pitchFamily="34" charset="0"/>
            </a:rPr>
            <a:t>系統更新管理</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Defender </a:t>
          </a:r>
          <a:r>
            <a:rPr lang="zh-TW" altLang="en-US" sz="1600" kern="1200" dirty="0" smtClean="0">
              <a:latin typeface="Calibri" pitchFamily="34" charset="0"/>
            </a:rPr>
            <a:t>間諜軟體防禦</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OneCare </a:t>
          </a:r>
          <a:r>
            <a:rPr lang="zh-TW" altLang="en-US" sz="1600" kern="1200" dirty="0" smtClean="0">
              <a:latin typeface="Calibri" pitchFamily="34" charset="0"/>
            </a:rPr>
            <a:t>防毒軟體</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zh-TW" altLang="en-US" sz="1600" kern="1200" dirty="0" smtClean="0">
              <a:latin typeface="Calibri" pitchFamily="34" charset="0"/>
            </a:rPr>
            <a:t>其它安全工具</a:t>
          </a:r>
          <a:endParaRPr lang="zh-TW" altLang="en-US" sz="1600" kern="1200" dirty="0">
            <a:latin typeface="Calibri" pitchFamily="34" charset="0"/>
          </a:endParaRPr>
        </a:p>
      </dsp:txBody>
      <dsp:txXfrm rot="5400000">
        <a:off x="2091266" y="1019810"/>
        <a:ext cx="1943521" cy="3059430"/>
      </dsp:txXfrm>
    </dsp:sp>
    <dsp:sp modelId="{8190C9DF-0A7D-4771-A904-33CD2B830FB1}">
      <dsp:nvSpPr>
        <dsp:cNvPr id="0" name=""/>
        <dsp:cNvSpPr/>
      </dsp:nvSpPr>
      <dsp:spPr>
        <a:xfrm rot="16200000">
          <a:off x="2602787" y="1577764"/>
          <a:ext cx="5099050" cy="1943521"/>
        </a:xfrm>
        <a:prstGeom prst="flowChartManualOperation">
          <a:avLst/>
        </a:prstGeom>
        <a:solidFill>
          <a:schemeClr val="accent2">
            <a:hueOff val="-10805041"/>
            <a:satOff val="22223"/>
            <a:lumOff val="-1699"/>
            <a:alphaOff val="0"/>
          </a:schemeClr>
        </a:solidFill>
        <a:ln>
          <a:noFill/>
        </a:ln>
        <a:effectLst>
          <a:outerShdw blurRad="39000" dist="25400" dir="5400000" rotWithShape="0">
            <a:schemeClr val="accent2">
              <a:hueOff val="-10805041"/>
              <a:satOff val="22223"/>
              <a:lumOff val="-1699"/>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企業資訊保護</a:t>
          </a:r>
          <a:endParaRPr lang="zh-TW" altLang="en-US" sz="20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ISA</a:t>
          </a:r>
          <a:r>
            <a:rPr lang="zh-TW" altLang="en-US" sz="1600" kern="1200" dirty="0" smtClean="0">
              <a:latin typeface="Calibri" pitchFamily="34" charset="0"/>
            </a:rPr>
            <a:t> 網路防火牆，含 </a:t>
          </a:r>
          <a:r>
            <a:rPr lang="en-US" altLang="zh-TW" sz="1600" kern="1200" dirty="0" smtClean="0">
              <a:latin typeface="Calibri" pitchFamily="34" charset="0"/>
            </a:rPr>
            <a:t>VPN </a:t>
          </a:r>
          <a:r>
            <a:rPr lang="zh-TW" altLang="en-US" sz="1600" kern="1200" dirty="0" smtClean="0">
              <a:latin typeface="Calibri" pitchFamily="34" charset="0"/>
            </a:rPr>
            <a:t>與 </a:t>
          </a:r>
          <a:r>
            <a:rPr lang="en-US" altLang="zh-TW" sz="1600" kern="1200" dirty="0" smtClean="0">
              <a:latin typeface="Calibri" pitchFamily="34" charset="0"/>
            </a:rPr>
            <a:t>proxy</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Forefront/ Client </a:t>
          </a:r>
          <a:r>
            <a:rPr lang="zh-TW" altLang="en-US" sz="1600" kern="1200" dirty="0" smtClean="0">
              <a:latin typeface="Calibri" pitchFamily="34" charset="0"/>
            </a:rPr>
            <a:t>企業防毒軟體</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Forefront/ Exchange </a:t>
          </a:r>
          <a:r>
            <a:rPr lang="zh-TW" altLang="en-US" sz="1600" kern="1200" dirty="0" smtClean="0">
              <a:latin typeface="Calibri" pitchFamily="34" charset="0"/>
            </a:rPr>
            <a:t>企業電子郵件保護</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RMS</a:t>
          </a:r>
          <a:r>
            <a:rPr lang="zh-TW" altLang="en-US" sz="1600" kern="1200" dirty="0" smtClean="0">
              <a:latin typeface="Calibri" pitchFamily="34" charset="0"/>
            </a:rPr>
            <a:t> 資料安全</a:t>
          </a:r>
          <a:endParaRPr lang="zh-TW" altLang="en-US" sz="1600" kern="1200" dirty="0">
            <a:latin typeface="Calibri" pitchFamily="34" charset="0"/>
          </a:endParaRPr>
        </a:p>
      </dsp:txBody>
      <dsp:txXfrm rot="5400000">
        <a:off x="4180551" y="1019810"/>
        <a:ext cx="1943521" cy="3059430"/>
      </dsp:txXfrm>
    </dsp:sp>
    <dsp:sp modelId="{CFA1386E-D133-464C-B60D-4D2B1A5684E7}">
      <dsp:nvSpPr>
        <dsp:cNvPr id="0" name=""/>
        <dsp:cNvSpPr/>
      </dsp:nvSpPr>
      <dsp:spPr>
        <a:xfrm rot="16200000">
          <a:off x="4692073" y="1577764"/>
          <a:ext cx="5099050" cy="1943521"/>
        </a:xfrm>
        <a:prstGeom prst="flowChartManualOperation">
          <a:avLst/>
        </a:prstGeom>
        <a:solidFill>
          <a:schemeClr val="accent2">
            <a:hueOff val="-16207560"/>
            <a:satOff val="33334"/>
            <a:lumOff val="-2549"/>
            <a:alphaOff val="0"/>
          </a:schemeClr>
        </a:solidFill>
        <a:ln>
          <a:noFill/>
        </a:ln>
        <a:effectLst>
          <a:outerShdw blurRad="39000" dist="25400" dir="5400000" rotWithShape="0">
            <a:schemeClr val="accent2">
              <a:hueOff val="-16207560"/>
              <a:satOff val="33334"/>
              <a:lumOff val="-2549"/>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TW" altLang="en-US" sz="2000" kern="1200" dirty="0" smtClean="0">
              <a:latin typeface="Calibri" pitchFamily="34" charset="0"/>
            </a:rPr>
            <a:t>整體安全管理</a:t>
          </a:r>
          <a:endParaRPr lang="zh-TW" altLang="en-US" sz="20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Configuration Manager </a:t>
          </a:r>
          <a:r>
            <a:rPr lang="zh-TW" altLang="en-US" sz="1600" kern="1200" dirty="0" smtClean="0">
              <a:latin typeface="Calibri" pitchFamily="34" charset="0"/>
            </a:rPr>
            <a:t>系統管理伺服器</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Operations Manager</a:t>
          </a:r>
          <a:r>
            <a:rPr lang="zh-TW" altLang="en-US" sz="1600" kern="1200" dirty="0" smtClean="0">
              <a:latin typeface="Calibri" pitchFamily="34" charset="0"/>
            </a:rPr>
            <a:t>  全面監控技術</a:t>
          </a:r>
          <a:endParaRPr lang="zh-TW" altLang="en-US" sz="1600" kern="1200" dirty="0">
            <a:latin typeface="Calibri" pitchFamily="34" charset="0"/>
          </a:endParaRPr>
        </a:p>
        <a:p>
          <a:pPr marL="171450" lvl="1" indent="-171450" algn="l" defTabSz="711200">
            <a:lnSpc>
              <a:spcPct val="90000"/>
            </a:lnSpc>
            <a:spcBef>
              <a:spcPct val="0"/>
            </a:spcBef>
            <a:spcAft>
              <a:spcPct val="15000"/>
            </a:spcAft>
            <a:buChar char="••"/>
          </a:pPr>
          <a:r>
            <a:rPr lang="en-US" altLang="zh-TW" sz="1600" kern="1200" dirty="0" smtClean="0">
              <a:latin typeface="Calibri" pitchFamily="34" charset="0"/>
            </a:rPr>
            <a:t>CLM/ILM</a:t>
          </a:r>
          <a:r>
            <a:rPr lang="zh-TW" altLang="en-US" sz="1600" kern="1200" dirty="0" smtClean="0">
              <a:latin typeface="Calibri" pitchFamily="34" charset="0"/>
            </a:rPr>
            <a:t> 身分生命週期管理</a:t>
          </a:r>
          <a:endParaRPr lang="zh-TW" altLang="en-US" sz="1600" kern="1200" dirty="0">
            <a:latin typeface="Calibri" pitchFamily="34" charset="0"/>
          </a:endParaRPr>
        </a:p>
      </dsp:txBody>
      <dsp:txXfrm rot="5400000">
        <a:off x="6269837" y="1019810"/>
        <a:ext cx="1943521" cy="30594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257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E291C0-D8AB-497A-9894-6D2201467A0F}" type="datetimeFigureOut">
              <a:rPr lang="zh-TW" altLang="en-US" smtClean="0"/>
              <a:pPr/>
              <a:t>2013/1/28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FB1C2-79FB-46D7-A2B8-F9CB05290117}" type="slidenum">
              <a:rPr lang="zh-TW" altLang="en-US" smtClean="0"/>
              <a:pPr/>
              <a:t>‹#›</a:t>
            </a:fld>
            <a:endParaRPr lang="zh-TW" altLang="en-US"/>
          </a:p>
        </p:txBody>
      </p:sp>
    </p:spTree>
    <p:extLst>
      <p:ext uri="{BB962C8B-B14F-4D97-AF65-F5344CB8AC3E}">
        <p14:creationId xmlns:p14="http://schemas.microsoft.com/office/powerpoint/2010/main" val="240979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1"/>
      </p:bgRef>
    </p:bg>
    <p:spTree>
      <p:nvGrpSpPr>
        <p:cNvPr id="1" name=""/>
        <p:cNvGrpSpPr/>
        <p:nvPr/>
      </p:nvGrpSpPr>
      <p:grpSpPr>
        <a:xfrm>
          <a:off x="0" y="0"/>
          <a:ext cx="0" cy="0"/>
          <a:chOff x="0" y="0"/>
          <a:chExt cx="0" cy="0"/>
        </a:xfrm>
      </p:grpSpPr>
      <p:sp>
        <p:nvSpPr>
          <p:cNvPr id="8" name="矩形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直線接點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標題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zh-TW" altLang="en-US" smtClean="0"/>
              <a:t>按一下以編輯母片標題樣式</a:t>
            </a:r>
            <a:endParaRPr kumimoji="0" lang="en-US"/>
          </a:p>
        </p:txBody>
      </p:sp>
      <p:sp>
        <p:nvSpPr>
          <p:cNvPr id="25" name="副標題 24"/>
          <p:cNvSpPr>
            <a:spLocks noGrp="1"/>
          </p:cNvSpPr>
          <p:nvPr>
            <p:ph type="subTitle" idx="1"/>
          </p:nvPr>
        </p:nvSpPr>
        <p:spPr>
          <a:xfrm>
            <a:off x="3354442" y="3539864"/>
            <a:ext cx="5114778" cy="1101248"/>
          </a:xfrm>
        </p:spPr>
        <p:txBody>
          <a:bodyPr lIns="45720" tIns="0" rIns="45720" bIns="0"/>
          <a:lstStyle>
            <a:lvl1pPr marL="0" indent="0" algn="r">
              <a:lnSpc>
                <a:spcPct val="100000"/>
              </a:lnSpc>
              <a:spcBef>
                <a:spcPts val="600"/>
              </a:spcBef>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dirty="0" smtClean="0"/>
              <a:t>按一下以編輯母片副標題樣式</a:t>
            </a:r>
            <a:endParaRPr kumimoji="0" lang="en-US" dirty="0"/>
          </a:p>
        </p:txBody>
      </p:sp>
      <p:sp>
        <p:nvSpPr>
          <p:cNvPr id="31" name="日期版面配置區 30"/>
          <p:cNvSpPr>
            <a:spLocks noGrp="1"/>
          </p:cNvSpPr>
          <p:nvPr>
            <p:ph type="dt" sz="half" idx="10"/>
          </p:nvPr>
        </p:nvSpPr>
        <p:spPr>
          <a:xfrm>
            <a:off x="5871224" y="6557946"/>
            <a:ext cx="2002464" cy="226902"/>
          </a:xfrm>
          <a:prstGeom prst="rect">
            <a:avLst/>
          </a:prstGeom>
        </p:spPr>
        <p:txBody>
          <a:bodyPr/>
          <a:lstStyle>
            <a:lvl1pPr>
              <a:defRPr lang="en-US" smtClean="0">
                <a:solidFill>
                  <a:srgbClr val="FFFFFF"/>
                </a:solidFill>
              </a:defRPr>
            </a:lvl1pPr>
            <a:extLst/>
          </a:lstStyle>
          <a:p>
            <a:fld id="{4A3E55C4-1B54-4260-BC9F-92F1C3DAF52B}" type="datetimeFigureOut">
              <a:rPr lang="zh-TW" altLang="en-US" smtClean="0"/>
              <a:pPr/>
              <a:t>2013/1/28</a:t>
            </a:fld>
            <a:endParaRPr lang="zh-TW" altLang="en-US"/>
          </a:p>
        </p:txBody>
      </p:sp>
      <p:sp>
        <p:nvSpPr>
          <p:cNvPr id="18" name="頁尾版面配置區 17"/>
          <p:cNvSpPr>
            <a:spLocks noGrp="1"/>
          </p:cNvSpPr>
          <p:nvPr>
            <p:ph type="ftr" sz="quarter" idx="11"/>
          </p:nvPr>
        </p:nvSpPr>
        <p:spPr>
          <a:xfrm>
            <a:off x="2819400" y="6557946"/>
            <a:ext cx="2927722" cy="228600"/>
          </a:xfrm>
          <a:prstGeom prst="rect">
            <a:avLst/>
          </a:prstGeom>
        </p:spPr>
        <p:txBody>
          <a:bodyPr/>
          <a:lstStyle>
            <a:lvl1pPr>
              <a:defRPr lang="en-US" dirty="0">
                <a:solidFill>
                  <a:srgbClr val="FFFFFF"/>
                </a:solidFill>
              </a:defRPr>
            </a:lvl1pPr>
            <a:extLst/>
          </a:lstStyle>
          <a:p>
            <a:endParaRPr lang="zh-TW" altLang="en-US"/>
          </a:p>
        </p:txBody>
      </p:sp>
      <p:sp>
        <p:nvSpPr>
          <p:cNvPr id="29" name="投影片編號版面配置區 28"/>
          <p:cNvSpPr>
            <a:spLocks noGrp="1"/>
          </p:cNvSpPr>
          <p:nvPr>
            <p:ph type="sldNum" sz="quarter" idx="12"/>
          </p:nvPr>
        </p:nvSpPr>
        <p:spPr>
          <a:xfrm>
            <a:off x="7880884" y="6556248"/>
            <a:ext cx="588336" cy="228600"/>
          </a:xfrm>
          <a:prstGeom prst="rect">
            <a:avLst/>
          </a:prstGeom>
        </p:spPr>
        <p:txBody>
          <a:bodyPr/>
          <a:lstStyle>
            <a:lvl1pPr>
              <a:defRPr lang="en-US" smtClean="0">
                <a:solidFill>
                  <a:srgbClr val="FFFFFF"/>
                </a:solidFill>
              </a:defRPr>
            </a:lvl1pPr>
            <a:extLst/>
          </a:lstStyle>
          <a:p>
            <a:fld id="{43A45172-8F7E-402C-BA55-470F886D373C}"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a:xfrm>
            <a:off x="4245936" y="6557946"/>
            <a:ext cx="2002464" cy="226902"/>
          </a:xfrm>
          <a:prstGeom prst="rect">
            <a:avLst/>
          </a:prstGeom>
        </p:spPr>
        <p:txBody>
          <a:bodyPr/>
          <a:lstStyle>
            <a:extLst/>
          </a:lstStyle>
          <a:p>
            <a:fld id="{4A3E55C4-1B54-4260-BC9F-92F1C3DAF52B}" type="datetimeFigureOut">
              <a:rPr lang="zh-TW" altLang="en-US" smtClean="0"/>
              <a:pPr/>
              <a:t>2013/1/28</a:t>
            </a:fld>
            <a:endParaRPr lang="zh-TW" altLang="en-US"/>
          </a:p>
        </p:txBody>
      </p:sp>
      <p:sp>
        <p:nvSpPr>
          <p:cNvPr id="5" name="頁尾版面配置區 4"/>
          <p:cNvSpPr>
            <a:spLocks noGrp="1"/>
          </p:cNvSpPr>
          <p:nvPr>
            <p:ph type="ftr" sz="quarter" idx="11"/>
          </p:nvPr>
        </p:nvSpPr>
        <p:spPr>
          <a:xfrm>
            <a:off x="285720" y="6572272"/>
            <a:ext cx="3829080" cy="214274"/>
          </a:xfrm>
          <a:prstGeom prst="rect">
            <a:avLst/>
          </a:prstGeom>
        </p:spPr>
        <p:txBody>
          <a:bodyPr/>
          <a:lstStyle>
            <a:extLst/>
          </a:lstStyle>
          <a:p>
            <a:endParaRPr lang="zh-TW" altLang="en-US"/>
          </a:p>
        </p:txBody>
      </p:sp>
      <p:sp>
        <p:nvSpPr>
          <p:cNvPr id="6" name="投影片編號版面配置區 5"/>
          <p:cNvSpPr>
            <a:spLocks noGrp="1"/>
          </p:cNvSpPr>
          <p:nvPr>
            <p:ph type="sldNum" sz="quarter" idx="12"/>
          </p:nvPr>
        </p:nvSpPr>
        <p:spPr>
          <a:xfrm>
            <a:off x="7929586" y="6556248"/>
            <a:ext cx="588336" cy="228600"/>
          </a:xfrm>
          <a:prstGeom prst="rect">
            <a:avLst/>
          </a:prstGeom>
        </p:spPr>
        <p:txBody>
          <a:bodyPr/>
          <a:lstStyle>
            <a:extLst/>
          </a:lstStyle>
          <a:p>
            <a:fld id="{43A45172-8F7E-402C-BA55-470F886D373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215206" y="274955"/>
            <a:ext cx="861994" cy="5851525"/>
          </a:xfrm>
        </p:spPr>
        <p:txBody>
          <a:bodyPr vert="eaVert" ancho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42"/>
            <a:ext cx="6472254" cy="5851525"/>
          </a:xfrm>
        </p:spPr>
        <p:txBody>
          <a:bodyPr vert="eaVert"/>
          <a:lstStyle>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4" name="日期版面配置區 3"/>
          <p:cNvSpPr>
            <a:spLocks noGrp="1"/>
          </p:cNvSpPr>
          <p:nvPr>
            <p:ph type="dt" sz="half" idx="10"/>
          </p:nvPr>
        </p:nvSpPr>
        <p:spPr>
          <a:xfrm>
            <a:off x="4242816" y="6557946"/>
            <a:ext cx="2002464" cy="226902"/>
          </a:xfrm>
          <a:prstGeom prst="rect">
            <a:avLst/>
          </a:prstGeom>
        </p:spPr>
        <p:txBody>
          <a:bodyPr/>
          <a:lstStyle>
            <a:extLst/>
          </a:lstStyle>
          <a:p>
            <a:fld id="{4A3E55C4-1B54-4260-BC9F-92F1C3DAF52B}" type="datetimeFigureOut">
              <a:rPr lang="zh-TW" altLang="en-US" smtClean="0"/>
              <a:pPr/>
              <a:t>2013/1/28</a:t>
            </a:fld>
            <a:endParaRPr lang="zh-TW" altLang="en-US"/>
          </a:p>
        </p:txBody>
      </p:sp>
      <p:sp>
        <p:nvSpPr>
          <p:cNvPr id="5" name="頁尾版面配置區 4"/>
          <p:cNvSpPr>
            <a:spLocks noGrp="1"/>
          </p:cNvSpPr>
          <p:nvPr>
            <p:ph type="ftr" sz="quarter" idx="11"/>
          </p:nvPr>
        </p:nvSpPr>
        <p:spPr>
          <a:xfrm>
            <a:off x="457200" y="6556248"/>
            <a:ext cx="3657600" cy="228600"/>
          </a:xfrm>
          <a:prstGeom prst="rect">
            <a:avLst/>
          </a:prstGeom>
        </p:spPr>
        <p:txBody>
          <a:bodyPr/>
          <a:lstStyle>
            <a:extLst/>
          </a:lstStyle>
          <a:p>
            <a:endParaRPr lang="zh-TW" altLang="en-US"/>
          </a:p>
        </p:txBody>
      </p:sp>
      <p:sp>
        <p:nvSpPr>
          <p:cNvPr id="6" name="投影片編號版面配置區 5"/>
          <p:cNvSpPr>
            <a:spLocks noGrp="1"/>
          </p:cNvSpPr>
          <p:nvPr>
            <p:ph type="sldNum" sz="quarter" idx="12"/>
          </p:nvPr>
        </p:nvSpPr>
        <p:spPr>
          <a:xfrm>
            <a:off x="6254496" y="6553200"/>
            <a:ext cx="588336" cy="228600"/>
          </a:xfrm>
          <a:prstGeom prst="rect">
            <a:avLst/>
          </a:prstGeom>
        </p:spPr>
        <p:txBody>
          <a:bodyPr/>
          <a:lstStyle>
            <a:lvl1pPr>
              <a:defRPr>
                <a:solidFill>
                  <a:schemeClr val="tx2"/>
                </a:solidFill>
              </a:defRPr>
            </a:lvl1pPr>
            <a:extLst/>
          </a:lstStyle>
          <a:p>
            <a:fld id="{43A45172-8F7E-402C-BA55-470F886D373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85720" y="1357298"/>
            <a:ext cx="8215370" cy="5098438"/>
          </a:xfrm>
        </p:spPr>
        <p:txBody>
          <a:bodyPr>
            <a:normAutofit/>
          </a:bodyPr>
          <a:lstStyle>
            <a:lvl1pPr>
              <a:lnSpc>
                <a:spcPct val="120000"/>
              </a:lnSpc>
              <a:spcBef>
                <a:spcPts val="1000"/>
              </a:spcBef>
              <a:defRPr sz="2000">
                <a:latin typeface="Calibri" pitchFamily="34" charset="0"/>
              </a:defRPr>
            </a:lvl1pPr>
            <a:lvl2pPr>
              <a:lnSpc>
                <a:spcPct val="120000"/>
              </a:lnSpc>
              <a:spcBef>
                <a:spcPts val="1000"/>
              </a:spcBef>
              <a:defRPr sz="1800">
                <a:latin typeface="Calibri" pitchFamily="34" charset="0"/>
              </a:defRPr>
            </a:lvl2pPr>
            <a:lvl3pPr>
              <a:lnSpc>
                <a:spcPct val="120000"/>
              </a:lnSpc>
              <a:spcBef>
                <a:spcPts val="1000"/>
              </a:spcBef>
              <a:defRPr sz="1600">
                <a:latin typeface="Calibri" pitchFamily="34" charset="0"/>
              </a:defRPr>
            </a:lvl3pPr>
            <a:lvl4pPr>
              <a:lnSpc>
                <a:spcPct val="120000"/>
              </a:lnSpc>
              <a:spcBef>
                <a:spcPts val="1000"/>
              </a:spcBef>
              <a:defRPr sz="1600">
                <a:latin typeface="Calibri" pitchFamily="34" charset="0"/>
              </a:defRPr>
            </a:lvl4pPr>
            <a:lvl5pPr>
              <a:lnSpc>
                <a:spcPct val="120000"/>
              </a:lnSpc>
              <a:spcBef>
                <a:spcPts val="1000"/>
              </a:spcBef>
              <a:defRPr sz="1600">
                <a:latin typeface="Calibri" pitchFamily="34" charset="0"/>
              </a:defRPr>
            </a:lvl5pPr>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6" name="標題 5"/>
          <p:cNvSpPr>
            <a:spLocks noGrp="1"/>
          </p:cNvSpPr>
          <p:nvPr>
            <p:ph type="title"/>
          </p:nvPr>
        </p:nvSpPr>
        <p:spPr/>
        <p:txBody>
          <a:bodyPr/>
          <a:lstStyle>
            <a:lvl1pPr>
              <a:defRPr>
                <a:latin typeface="Calibri" pitchFamily="34" charset="0"/>
              </a:defRPr>
            </a:lvl1pPr>
          </a:lstStyle>
          <a:p>
            <a:r>
              <a:rPr lang="zh-TW" altLang="en-US" smtClean="0"/>
              <a:t>按一下以編輯母片標題樣式</a:t>
            </a:r>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a:xfrm>
            <a:off x="4724238" y="6556810"/>
            <a:ext cx="2002464" cy="226902"/>
          </a:xfrm>
          <a:prstGeom prst="rect">
            <a:avLst/>
          </a:prstGeom>
        </p:spPr>
        <p:txBody>
          <a:bodyPr bIns="0" anchor="b"/>
          <a:lstStyle>
            <a:lvl1pPr>
              <a:defRPr>
                <a:solidFill>
                  <a:schemeClr val="tx2"/>
                </a:solidFill>
              </a:defRPr>
            </a:lvl1pPr>
            <a:extLst/>
          </a:lstStyle>
          <a:p>
            <a:fld id="{4A3E55C4-1B54-4260-BC9F-92F1C3DAF52B}" type="datetimeFigureOut">
              <a:rPr lang="zh-TW" altLang="en-US" smtClean="0"/>
              <a:pPr/>
              <a:t>2013/1/28</a:t>
            </a:fld>
            <a:endParaRPr lang="zh-TW" altLang="en-US"/>
          </a:p>
        </p:txBody>
      </p:sp>
      <p:sp>
        <p:nvSpPr>
          <p:cNvPr id="5" name="頁尾版面配置區 4"/>
          <p:cNvSpPr>
            <a:spLocks noGrp="1"/>
          </p:cNvSpPr>
          <p:nvPr>
            <p:ph type="ftr" sz="quarter" idx="11"/>
          </p:nvPr>
        </p:nvSpPr>
        <p:spPr>
          <a:xfrm>
            <a:off x="1735358" y="6556810"/>
            <a:ext cx="2895600" cy="228600"/>
          </a:xfrm>
          <a:prstGeom prst="rect">
            <a:avLst/>
          </a:prstGeom>
        </p:spPr>
        <p:txBody>
          <a:bodyPr bIns="0" anchor="b"/>
          <a:lstStyle>
            <a:lvl1pPr>
              <a:defRPr>
                <a:solidFill>
                  <a:schemeClr val="tx2"/>
                </a:solidFill>
              </a:defRPr>
            </a:lvl1pPr>
            <a:extLst/>
          </a:lstStyle>
          <a:p>
            <a:endParaRPr lang="zh-TW" altLang="en-US"/>
          </a:p>
        </p:txBody>
      </p:sp>
      <p:sp>
        <p:nvSpPr>
          <p:cNvPr id="6" name="投影片編號版面配置區 5"/>
          <p:cNvSpPr>
            <a:spLocks noGrp="1"/>
          </p:cNvSpPr>
          <p:nvPr>
            <p:ph type="sldNum" sz="quarter" idx="12"/>
          </p:nvPr>
        </p:nvSpPr>
        <p:spPr>
          <a:xfrm>
            <a:off x="6733952" y="6555112"/>
            <a:ext cx="588336" cy="228600"/>
          </a:xfrm>
          <a:prstGeom prst="rect">
            <a:avLst/>
          </a:prstGeom>
        </p:spPr>
        <p:txBody>
          <a:bodyPr/>
          <a:lstStyle>
            <a:extLst/>
          </a:lstStyle>
          <a:p>
            <a:fld id="{43A45172-8F7E-402C-BA55-470F886D373C}"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85720" y="320040"/>
            <a:ext cx="8215370" cy="680068"/>
          </a:xfrm>
        </p:spPr>
        <p:txBody>
          <a:bodyPr/>
          <a:lstStyle>
            <a:extLst/>
          </a:lstStyle>
          <a:p>
            <a:r>
              <a:rPr kumimoji="0" lang="zh-TW" altLang="en-US" dirty="0" smtClean="0"/>
              <a:t>按一下以編輯母片標題樣式</a:t>
            </a:r>
            <a:endParaRPr kumimoji="0" lang="en-US" dirty="0"/>
          </a:p>
        </p:txBody>
      </p:sp>
      <p:sp>
        <p:nvSpPr>
          <p:cNvPr id="3" name="內容版面配置區 2"/>
          <p:cNvSpPr>
            <a:spLocks noGrp="1"/>
          </p:cNvSpPr>
          <p:nvPr>
            <p:ph sz="half" idx="1"/>
          </p:nvPr>
        </p:nvSpPr>
        <p:spPr>
          <a:xfrm>
            <a:off x="285720" y="1285860"/>
            <a:ext cx="4000528" cy="5143536"/>
          </a:xfrm>
        </p:spPr>
        <p:txBody>
          <a:bodyPr anchor="t"/>
          <a:lstStyle>
            <a:lvl1pPr>
              <a:lnSpc>
                <a:spcPct val="120000"/>
              </a:lnSpc>
              <a:spcBef>
                <a:spcPts val="800"/>
              </a:spcBef>
              <a:defRPr sz="2000"/>
            </a:lvl1pPr>
            <a:lvl2pPr>
              <a:lnSpc>
                <a:spcPct val="120000"/>
              </a:lnSpc>
              <a:spcBef>
                <a:spcPts val="800"/>
              </a:spcBef>
              <a:defRPr sz="1800"/>
            </a:lvl2pPr>
            <a:lvl3pPr>
              <a:lnSpc>
                <a:spcPct val="120000"/>
              </a:lnSpc>
              <a:spcBef>
                <a:spcPts val="800"/>
              </a:spcBef>
              <a:defRPr sz="1800"/>
            </a:lvl3pPr>
            <a:lvl4pPr>
              <a:lnSpc>
                <a:spcPct val="120000"/>
              </a:lnSpc>
              <a:spcBef>
                <a:spcPts val="800"/>
              </a:spcBef>
              <a:defRPr sz="1800"/>
            </a:lvl4pPr>
            <a:lvl5pPr>
              <a:lnSpc>
                <a:spcPct val="120000"/>
              </a:lnSpc>
              <a:spcBef>
                <a:spcPts val="800"/>
              </a:spcBef>
              <a:defRPr sz="1800"/>
            </a:lvl5pPr>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4" name="內容版面配置區 3"/>
          <p:cNvSpPr>
            <a:spLocks noGrp="1"/>
          </p:cNvSpPr>
          <p:nvPr>
            <p:ph sz="half" idx="2"/>
          </p:nvPr>
        </p:nvSpPr>
        <p:spPr>
          <a:xfrm>
            <a:off x="4500562" y="1285860"/>
            <a:ext cx="4007360" cy="5143536"/>
          </a:xfrm>
        </p:spPr>
        <p:txBody>
          <a:bodyPr anchor="t"/>
          <a:lstStyle>
            <a:lvl1pPr>
              <a:lnSpc>
                <a:spcPct val="120000"/>
              </a:lnSpc>
              <a:spcBef>
                <a:spcPts val="800"/>
              </a:spcBef>
              <a:defRPr sz="2000"/>
            </a:lvl1pPr>
            <a:lvl2pPr>
              <a:lnSpc>
                <a:spcPct val="120000"/>
              </a:lnSpc>
              <a:spcBef>
                <a:spcPts val="800"/>
              </a:spcBef>
              <a:defRPr sz="1800"/>
            </a:lvl2pPr>
            <a:lvl3pPr>
              <a:lnSpc>
                <a:spcPct val="120000"/>
              </a:lnSpc>
              <a:spcBef>
                <a:spcPts val="800"/>
              </a:spcBef>
              <a:defRPr sz="1800"/>
            </a:lvl3pPr>
            <a:lvl4pPr>
              <a:lnSpc>
                <a:spcPct val="120000"/>
              </a:lnSpc>
              <a:spcBef>
                <a:spcPts val="800"/>
              </a:spcBef>
              <a:defRPr sz="1800"/>
            </a:lvl4pPr>
            <a:lvl5pPr>
              <a:lnSpc>
                <a:spcPct val="120000"/>
              </a:lnSpc>
              <a:spcBef>
                <a:spcPts val="800"/>
              </a:spcBef>
              <a:defRPr sz="1800"/>
            </a:lvl5pPr>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320040"/>
            <a:ext cx="7242048" cy="1143000"/>
          </a:xfrm>
        </p:spPr>
        <p:txBody>
          <a:bodyPr anchor="b"/>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5" name="內容版面配置區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內容版面配置區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a:xfrm>
            <a:off x="4245936" y="6557946"/>
            <a:ext cx="2002464" cy="226902"/>
          </a:xfrm>
          <a:prstGeom prst="rect">
            <a:avLst/>
          </a:prstGeom>
        </p:spPr>
        <p:txBody>
          <a:bodyPr/>
          <a:lstStyle>
            <a:extLst/>
          </a:lstStyle>
          <a:p>
            <a:fld id="{4A3E55C4-1B54-4260-BC9F-92F1C3DAF52B}" type="datetimeFigureOut">
              <a:rPr lang="zh-TW" altLang="en-US" smtClean="0"/>
              <a:pPr/>
              <a:t>2013/1/28</a:t>
            </a:fld>
            <a:endParaRPr lang="zh-TW" altLang="en-US"/>
          </a:p>
        </p:txBody>
      </p:sp>
      <p:sp>
        <p:nvSpPr>
          <p:cNvPr id="8" name="頁尾版面配置區 7"/>
          <p:cNvSpPr>
            <a:spLocks noGrp="1"/>
          </p:cNvSpPr>
          <p:nvPr>
            <p:ph type="ftr" sz="quarter" idx="11"/>
          </p:nvPr>
        </p:nvSpPr>
        <p:spPr>
          <a:xfrm>
            <a:off x="285720" y="6572272"/>
            <a:ext cx="3829080" cy="214274"/>
          </a:xfrm>
          <a:prstGeom prst="rect">
            <a:avLst/>
          </a:prstGeom>
        </p:spPr>
        <p:txBody>
          <a:bodyPr/>
          <a:lstStyle>
            <a:extLst/>
          </a:lstStyle>
          <a:p>
            <a:endParaRPr lang="zh-TW" altLang="en-US"/>
          </a:p>
        </p:txBody>
      </p:sp>
      <p:sp>
        <p:nvSpPr>
          <p:cNvPr id="9" name="投影片編號版面配置區 8"/>
          <p:cNvSpPr>
            <a:spLocks noGrp="1"/>
          </p:cNvSpPr>
          <p:nvPr>
            <p:ph type="sldNum" sz="quarter" idx="12"/>
          </p:nvPr>
        </p:nvSpPr>
        <p:spPr>
          <a:xfrm>
            <a:off x="7929586" y="6556248"/>
            <a:ext cx="588336" cy="228600"/>
          </a:xfrm>
          <a:prstGeom prst="rect">
            <a:avLst/>
          </a:prstGeom>
        </p:spPr>
        <p:txBody>
          <a:bodyPr/>
          <a:lstStyle>
            <a:extLst/>
          </a:lstStyle>
          <a:p>
            <a:fld id="{43A45172-8F7E-402C-BA55-470F886D373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285720" y="320040"/>
            <a:ext cx="8072494" cy="680068"/>
          </a:xfrm>
        </p:spPr>
        <p:txBody>
          <a:bodyPr/>
          <a:lstStyle>
            <a:extLst/>
          </a:lstStyle>
          <a:p>
            <a:r>
              <a:rPr kumimoji="0" lang="zh-TW" altLang="en-US" dirty="0" smtClean="0"/>
              <a:t>按一下以編輯母片標題樣式</a:t>
            </a:r>
            <a:endParaRPr kumimoji="0" lang="en-US" dirty="0"/>
          </a:p>
        </p:txBody>
      </p:sp>
      <p:sp>
        <p:nvSpPr>
          <p:cNvPr id="6" name="頁尾版面配置區 3"/>
          <p:cNvSpPr>
            <a:spLocks noGrp="1"/>
          </p:cNvSpPr>
          <p:nvPr>
            <p:ph type="ftr" sz="quarter" idx="3"/>
          </p:nvPr>
        </p:nvSpPr>
        <p:spPr>
          <a:xfrm>
            <a:off x="285720" y="6572272"/>
            <a:ext cx="3829080" cy="214274"/>
          </a:xfrm>
          <a:prstGeom prst="rect">
            <a:avLst/>
          </a:prstGeom>
        </p:spPr>
        <p:txBody>
          <a:bodyPr vert="horz" tIns="0" bIns="0" anchor="b"/>
          <a:lstStyle>
            <a:lvl1pPr algn="l" eaLnBrk="1" latinLnBrk="0" hangingPunct="1">
              <a:defRPr kumimoji="0" sz="1000">
                <a:solidFill>
                  <a:schemeClr val="tx2"/>
                </a:solidFill>
              </a:defRPr>
            </a:lvl1pPr>
            <a:extLst/>
          </a:lstStyle>
          <a:p>
            <a:r>
              <a:rPr lang="en-US" altLang="zh-TW" dirty="0" smtClean="0"/>
              <a:t>Information Security Course and Laboratories (ISCAL)</a:t>
            </a:r>
            <a:endParaRPr lang="zh-TW" altLang="en-US" dirty="0"/>
          </a:p>
        </p:txBody>
      </p:sp>
      <p:sp>
        <p:nvSpPr>
          <p:cNvPr id="7" name="投影片編號版面配置區 15"/>
          <p:cNvSpPr>
            <a:spLocks noGrp="1"/>
          </p:cNvSpPr>
          <p:nvPr>
            <p:ph type="sldNum" sz="quarter" idx="4"/>
          </p:nvPr>
        </p:nvSpPr>
        <p:spPr>
          <a:xfrm>
            <a:off x="7929586"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1F999C51-7129-4ACB-A1F5-532040B605C4}" type="slidenum">
              <a:rPr lang="zh-TW" altLang="en-US" smtClean="0"/>
              <a:pPr/>
              <a:t>‹#›</a:t>
            </a:fld>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4245936" y="6557946"/>
            <a:ext cx="2002464" cy="226902"/>
          </a:xfrm>
          <a:prstGeom prst="rect">
            <a:avLst/>
          </a:prstGeom>
        </p:spPr>
        <p:txBody>
          <a:bodyPr/>
          <a:lstStyle>
            <a:lvl1pPr>
              <a:defRPr>
                <a:solidFill>
                  <a:schemeClr val="tx2"/>
                </a:solidFill>
              </a:defRPr>
            </a:lvl1pPr>
            <a:extLst/>
          </a:lstStyle>
          <a:p>
            <a:fld id="{4A3E55C4-1B54-4260-BC9F-92F1C3DAF52B}" type="datetimeFigureOut">
              <a:rPr lang="zh-TW" altLang="en-US" smtClean="0"/>
              <a:pPr/>
              <a:t>2013/1/28</a:t>
            </a:fld>
            <a:endParaRPr lang="zh-TW" altLang="en-US"/>
          </a:p>
        </p:txBody>
      </p:sp>
      <p:sp>
        <p:nvSpPr>
          <p:cNvPr id="3" name="頁尾版面配置區 2"/>
          <p:cNvSpPr>
            <a:spLocks noGrp="1"/>
          </p:cNvSpPr>
          <p:nvPr>
            <p:ph type="ftr" sz="quarter" idx="11"/>
          </p:nvPr>
        </p:nvSpPr>
        <p:spPr>
          <a:xfrm>
            <a:off x="285720" y="6572272"/>
            <a:ext cx="3829080" cy="214274"/>
          </a:xfrm>
          <a:prstGeom prst="rect">
            <a:avLst/>
          </a:prstGeom>
        </p:spPr>
        <p:txBody>
          <a:bodyPr/>
          <a:lstStyle>
            <a:lvl1pPr>
              <a:defRPr>
                <a:solidFill>
                  <a:schemeClr val="tx2"/>
                </a:solidFill>
              </a:defRPr>
            </a:lvl1pPr>
            <a:extLst/>
          </a:lstStyle>
          <a:p>
            <a:endParaRPr lang="zh-TW" altLang="en-US"/>
          </a:p>
        </p:txBody>
      </p:sp>
      <p:sp>
        <p:nvSpPr>
          <p:cNvPr id="4" name="投影片編號版面配置區 3"/>
          <p:cNvSpPr>
            <a:spLocks noGrp="1"/>
          </p:cNvSpPr>
          <p:nvPr>
            <p:ph type="sldNum" sz="quarter" idx="12"/>
          </p:nvPr>
        </p:nvSpPr>
        <p:spPr>
          <a:xfrm>
            <a:off x="7929586" y="6556248"/>
            <a:ext cx="588336" cy="228600"/>
          </a:xfrm>
          <a:prstGeom prst="rect">
            <a:avLst/>
          </a:prstGeom>
        </p:spPr>
        <p:txBody>
          <a:bodyPr/>
          <a:lstStyle>
            <a:extLst/>
          </a:lstStyle>
          <a:p>
            <a:fld id="{43A45172-8F7E-402C-BA55-470F886D373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a:xfrm>
            <a:off x="4245936" y="6557946"/>
            <a:ext cx="2002464" cy="226902"/>
          </a:xfrm>
          <a:prstGeom prst="rect">
            <a:avLst/>
          </a:prstGeom>
        </p:spPr>
        <p:txBody>
          <a:bodyPr/>
          <a:lstStyle>
            <a:extLst/>
          </a:lstStyle>
          <a:p>
            <a:fld id="{4A3E55C4-1B54-4260-BC9F-92F1C3DAF52B}" type="datetimeFigureOut">
              <a:rPr lang="zh-TW" altLang="en-US" smtClean="0"/>
              <a:pPr/>
              <a:t>2013/1/28</a:t>
            </a:fld>
            <a:endParaRPr lang="zh-TW" altLang="en-US"/>
          </a:p>
        </p:txBody>
      </p:sp>
      <p:sp>
        <p:nvSpPr>
          <p:cNvPr id="6" name="頁尾版面配置區 5"/>
          <p:cNvSpPr>
            <a:spLocks noGrp="1"/>
          </p:cNvSpPr>
          <p:nvPr>
            <p:ph type="ftr" sz="quarter" idx="11"/>
          </p:nvPr>
        </p:nvSpPr>
        <p:spPr>
          <a:xfrm>
            <a:off x="285720" y="6572272"/>
            <a:ext cx="3829080" cy="214274"/>
          </a:xfrm>
          <a:prstGeom prst="rect">
            <a:avLst/>
          </a:prstGeom>
        </p:spPr>
        <p:txBody>
          <a:bodyPr/>
          <a:lstStyle>
            <a:extLst/>
          </a:lstStyle>
          <a:p>
            <a:endParaRPr lang="zh-TW" altLang="en-US"/>
          </a:p>
        </p:txBody>
      </p:sp>
      <p:sp>
        <p:nvSpPr>
          <p:cNvPr id="7" name="投影片編號版面配置區 6"/>
          <p:cNvSpPr>
            <a:spLocks noGrp="1"/>
          </p:cNvSpPr>
          <p:nvPr>
            <p:ph type="sldNum" sz="quarter" idx="12"/>
          </p:nvPr>
        </p:nvSpPr>
        <p:spPr>
          <a:xfrm>
            <a:off x="7929586" y="6556248"/>
            <a:ext cx="588336" cy="228600"/>
          </a:xfrm>
          <a:prstGeom prst="rect">
            <a:avLst/>
          </a:prstGeom>
        </p:spPr>
        <p:txBody>
          <a:bodyPr/>
          <a:lstStyle>
            <a:extLst/>
          </a:lstStyle>
          <a:p>
            <a:fld id="{43A45172-8F7E-402C-BA55-470F886D373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2">
        <a:schemeClr val="bg2"/>
      </p:bgRef>
    </p:bg>
    <p:spTree>
      <p:nvGrpSpPr>
        <p:cNvPr id="1" name=""/>
        <p:cNvGrpSpPr/>
        <p:nvPr/>
      </p:nvGrpSpPr>
      <p:grpSpPr>
        <a:xfrm>
          <a:off x="0" y="0"/>
          <a:ext cx="0" cy="0"/>
          <a:chOff x="0" y="0"/>
          <a:chExt cx="0" cy="0"/>
        </a:xfrm>
      </p:grpSpPr>
      <p:sp>
        <p:nvSpPr>
          <p:cNvPr id="8" name="矩形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zh-TW" altLang="en-US" smtClean="0"/>
              <a:t>按一下以編輯母片標題樣式</a:t>
            </a:r>
            <a:endParaRPr kumimoji="0" lang="en-US" dirty="0"/>
          </a:p>
        </p:txBody>
      </p:sp>
      <p:sp>
        <p:nvSpPr>
          <p:cNvPr id="4" name="文字版面配置區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zh-TW" altLang="en-US" smtClean="0"/>
              <a:t>按一下以編輯母片文字樣式</a:t>
            </a:r>
          </a:p>
        </p:txBody>
      </p:sp>
      <p:sp>
        <p:nvSpPr>
          <p:cNvPr id="5" name="日期版面配置區 4"/>
          <p:cNvSpPr>
            <a:spLocks noGrp="1"/>
          </p:cNvSpPr>
          <p:nvPr>
            <p:ph type="dt" sz="half" idx="10"/>
          </p:nvPr>
        </p:nvSpPr>
        <p:spPr>
          <a:xfrm>
            <a:off x="4245936" y="6557946"/>
            <a:ext cx="2002464" cy="226902"/>
          </a:xfrm>
          <a:prstGeom prst="rect">
            <a:avLst/>
          </a:prstGeom>
        </p:spPr>
        <p:txBody>
          <a:bodyPr/>
          <a:lstStyle>
            <a:extLst/>
          </a:lstStyle>
          <a:p>
            <a:fld id="{4A3E55C4-1B54-4260-BC9F-92F1C3DAF52B}" type="datetimeFigureOut">
              <a:rPr lang="zh-TW" altLang="en-US" smtClean="0"/>
              <a:pPr/>
              <a:t>2013/1/28</a:t>
            </a:fld>
            <a:endParaRPr lang="zh-TW" altLang="en-US"/>
          </a:p>
        </p:txBody>
      </p:sp>
      <p:sp>
        <p:nvSpPr>
          <p:cNvPr id="6" name="頁尾版面配置區 5"/>
          <p:cNvSpPr>
            <a:spLocks noGrp="1"/>
          </p:cNvSpPr>
          <p:nvPr>
            <p:ph type="ftr" sz="quarter" idx="11"/>
          </p:nvPr>
        </p:nvSpPr>
        <p:spPr>
          <a:xfrm>
            <a:off x="285720" y="6572272"/>
            <a:ext cx="3829080" cy="214274"/>
          </a:xfrm>
          <a:prstGeom prst="rect">
            <a:avLst/>
          </a:prstGeom>
        </p:spPr>
        <p:txBody>
          <a:bodyPr/>
          <a:lstStyle>
            <a:extLst/>
          </a:lstStyle>
          <a:p>
            <a:endParaRPr lang="zh-TW" altLang="en-US"/>
          </a:p>
        </p:txBody>
      </p:sp>
      <p:sp>
        <p:nvSpPr>
          <p:cNvPr id="7" name="投影片編號版面配置區 6"/>
          <p:cNvSpPr>
            <a:spLocks noGrp="1"/>
          </p:cNvSpPr>
          <p:nvPr>
            <p:ph type="sldNum" sz="quarter" idx="12"/>
          </p:nvPr>
        </p:nvSpPr>
        <p:spPr>
          <a:xfrm>
            <a:off x="7929586" y="6556248"/>
            <a:ext cx="588336" cy="228600"/>
          </a:xfrm>
          <a:prstGeom prst="rect">
            <a:avLst/>
          </a:prstGeom>
        </p:spPr>
        <p:txBody>
          <a:bodyPr/>
          <a:lstStyle>
            <a:extLst/>
          </a:lstStyle>
          <a:p>
            <a:fld id="{43A45172-8F7E-402C-BA55-470F886D373C}" type="slidenum">
              <a:rPr lang="zh-TW" altLang="en-US" smtClean="0"/>
              <a:pPr/>
              <a:t>‹#›</a:t>
            </a:fld>
            <a:endParaRPr lang="zh-TW" altLang="en-US"/>
          </a:p>
        </p:txBody>
      </p:sp>
      <p:sp>
        <p:nvSpPr>
          <p:cNvPr id="10" name="圖片版面配置區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zh-TW" altLang="en-US" smtClean="0"/>
              <a:t>按一下圖示以新增圖片</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flipH="1">
            <a:off x="8643966" y="0"/>
            <a:ext cx="500034"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標題版面配置區 2"/>
          <p:cNvSpPr>
            <a:spLocks noGrp="1"/>
          </p:cNvSpPr>
          <p:nvPr>
            <p:ph type="title"/>
          </p:nvPr>
        </p:nvSpPr>
        <p:spPr>
          <a:xfrm>
            <a:off x="285720" y="320040"/>
            <a:ext cx="8215370" cy="680068"/>
          </a:xfrm>
          <a:prstGeom prst="rect">
            <a:avLst/>
          </a:prstGeom>
        </p:spPr>
        <p:txBody>
          <a:bodyPr vert="horz" lIns="45720" tIns="0" rIns="45720" bIns="0" anchor="b" anchorCtr="0">
            <a:normAutofit/>
          </a:bodyPr>
          <a:lstStyle>
            <a:extLst/>
          </a:lstStyle>
          <a:p>
            <a:r>
              <a:rPr kumimoji="0" lang="zh-TW" altLang="en-US" smtClean="0"/>
              <a:t>按一下以編輯母片標題樣式</a:t>
            </a:r>
            <a:endParaRPr kumimoji="0" lang="en-US"/>
          </a:p>
        </p:txBody>
      </p:sp>
      <p:sp>
        <p:nvSpPr>
          <p:cNvPr id="31" name="文字版面配置區 30"/>
          <p:cNvSpPr>
            <a:spLocks noGrp="1"/>
          </p:cNvSpPr>
          <p:nvPr>
            <p:ph type="body" idx="1"/>
          </p:nvPr>
        </p:nvSpPr>
        <p:spPr>
          <a:xfrm>
            <a:off x="285720" y="1214422"/>
            <a:ext cx="8215370" cy="5241314"/>
          </a:xfrm>
          <a:prstGeom prst="rect">
            <a:avLst/>
          </a:prstGeom>
        </p:spPr>
        <p:txBody>
          <a:bodyPr vert="horz">
            <a:normAutofit/>
          </a:bodyPr>
          <a:lstStyle>
            <a:extLst/>
          </a:lstStyle>
          <a:p>
            <a:pPr lvl="0" eaLnBrk="1" latinLnBrk="0" hangingPunct="1"/>
            <a:r>
              <a:rPr kumimoji="0" lang="zh-TW" altLang="en-US" dirty="0" smtClean="0"/>
              <a:t>按一下以編輯母片文字樣式</a:t>
            </a:r>
          </a:p>
          <a:p>
            <a:pPr lvl="1" eaLnBrk="1" latinLnBrk="0" hangingPunct="1"/>
            <a:r>
              <a:rPr kumimoji="0" lang="zh-TW" altLang="en-US" dirty="0" smtClean="0"/>
              <a:t>第二層</a:t>
            </a:r>
          </a:p>
          <a:p>
            <a:pPr lvl="2" eaLnBrk="1" latinLnBrk="0" hangingPunct="1"/>
            <a:r>
              <a:rPr kumimoji="0" lang="zh-TW" altLang="en-US" dirty="0" smtClean="0"/>
              <a:t>第三層</a:t>
            </a:r>
          </a:p>
          <a:p>
            <a:pPr lvl="3" eaLnBrk="1" latinLnBrk="0" hangingPunct="1"/>
            <a:r>
              <a:rPr kumimoji="0" lang="zh-TW" altLang="en-US" dirty="0" smtClean="0"/>
              <a:t>第四層</a:t>
            </a:r>
          </a:p>
          <a:p>
            <a:pPr lvl="4" eaLnBrk="1" latinLnBrk="0" hangingPunct="1"/>
            <a:r>
              <a:rPr kumimoji="0" lang="zh-TW" altLang="en-US" dirty="0" smtClean="0"/>
              <a:t>第五層</a:t>
            </a:r>
            <a:endParaRPr kumimoji="0" lang="en-US" dirty="0"/>
          </a:p>
        </p:txBody>
      </p:sp>
      <p:sp>
        <p:nvSpPr>
          <p:cNvPr id="7" name="文字方塊 6"/>
          <p:cNvSpPr txBox="1"/>
          <p:nvPr userDrawn="1"/>
        </p:nvSpPr>
        <p:spPr>
          <a:xfrm>
            <a:off x="285720" y="6500834"/>
            <a:ext cx="4626523" cy="338554"/>
          </a:xfrm>
          <a:prstGeom prst="rect">
            <a:avLst/>
          </a:prstGeom>
          <a:noFill/>
        </p:spPr>
        <p:txBody>
          <a:bodyPr wrap="none" rtlCol="0">
            <a:spAutoFit/>
          </a:bodyPr>
          <a:lstStyle/>
          <a:p>
            <a:r>
              <a:rPr lang="en-US" altLang="zh-TW" sz="1600" dirty="0" smtClean="0">
                <a:solidFill>
                  <a:schemeClr val="accent1"/>
                </a:solidFill>
                <a:latin typeface="Calibri" pitchFamily="34" charset="0"/>
                <a:ea typeface="微軟正黑體" pitchFamily="34" charset="-120"/>
              </a:rPr>
              <a:t>Information</a:t>
            </a:r>
            <a:r>
              <a:rPr lang="en-US" altLang="zh-TW" sz="1600" baseline="0" dirty="0" smtClean="0">
                <a:solidFill>
                  <a:schemeClr val="accent1"/>
                </a:solidFill>
                <a:latin typeface="Calibri" pitchFamily="34" charset="0"/>
                <a:ea typeface="微軟正黑體" pitchFamily="34" charset="-120"/>
              </a:rPr>
              <a:t> Security Fundamentals and Practices - 12</a:t>
            </a:r>
            <a:endParaRPr lang="zh-TW" altLang="en-US" sz="1600" dirty="0">
              <a:solidFill>
                <a:schemeClr val="accent1"/>
              </a:solidFill>
              <a:latin typeface="Calibri" pitchFamily="34" charset="0"/>
              <a:ea typeface="微軟正黑體" pitchFamily="34" charset="-120"/>
            </a:endParaRPr>
          </a:p>
        </p:txBody>
      </p:sp>
      <p:sp>
        <p:nvSpPr>
          <p:cNvPr id="8" name="文字方塊 7"/>
          <p:cNvSpPr txBox="1"/>
          <p:nvPr userDrawn="1"/>
        </p:nvSpPr>
        <p:spPr>
          <a:xfrm>
            <a:off x="8654796" y="6488692"/>
            <a:ext cx="460382" cy="369332"/>
          </a:xfrm>
          <a:prstGeom prst="rect">
            <a:avLst/>
          </a:prstGeom>
          <a:noFill/>
        </p:spPr>
        <p:txBody>
          <a:bodyPr wrap="none" rtlCol="0">
            <a:spAutoFit/>
          </a:bodyPr>
          <a:lstStyle/>
          <a:p>
            <a:fld id="{A3EC28E4-F2FF-4265-BE4A-7A326F99FD36}" type="slidenum">
              <a:rPr lang="zh-TW" altLang="en-US" b="1" smtClean="0">
                <a:solidFill>
                  <a:schemeClr val="bg1"/>
                </a:solidFill>
                <a:latin typeface="Calibri" pitchFamily="34" charset="0"/>
                <a:ea typeface="微軟正黑體" pitchFamily="34" charset="-120"/>
              </a:rPr>
              <a:pPr/>
              <a:t>‹#›</a:t>
            </a:fld>
            <a:endParaRPr lang="zh-TW" altLang="en-US" b="1" dirty="0">
              <a:solidFill>
                <a:schemeClr val="bg1"/>
              </a:solidFill>
              <a:latin typeface="Calibri" pitchFamily="34" charset="0"/>
              <a:ea typeface="微軟正黑體" pitchFamily="34" charset="-120"/>
            </a:endParaRPr>
          </a:p>
        </p:txBody>
      </p:sp>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Calibri" pitchFamily="34" charset="0"/>
          <a:ea typeface="微軟正黑體" pitchFamily="34" charset="-120"/>
          <a:cs typeface="+mj-cs"/>
        </a:defRPr>
      </a:lvl1pPr>
      <a:extLst/>
    </p:titleStyle>
    <p:bodyStyle>
      <a:lvl1pPr marL="274320" indent="-274320" algn="l" rtl="0" eaLnBrk="1" latinLnBrk="0" hangingPunct="1">
        <a:lnSpc>
          <a:spcPts val="3200"/>
        </a:lnSpc>
        <a:spcBef>
          <a:spcPts val="1000"/>
        </a:spcBef>
        <a:buClr>
          <a:schemeClr val="tx2"/>
        </a:buClr>
        <a:buSzPct val="73000"/>
        <a:buFont typeface="Wingdings 2"/>
        <a:buChar char=""/>
        <a:defRPr kumimoji="0" sz="2000" kern="1200" baseline="0">
          <a:solidFill>
            <a:schemeClr val="tx1"/>
          </a:solidFill>
          <a:latin typeface="Calibri" pitchFamily="34" charset="0"/>
          <a:ea typeface="微軟正黑體" pitchFamily="34" charset="-120"/>
          <a:cs typeface="+mn-cs"/>
        </a:defRPr>
      </a:lvl1pPr>
      <a:lvl2pPr marL="521208" indent="-228600" algn="l" rtl="0" eaLnBrk="1" latinLnBrk="0" hangingPunct="1">
        <a:lnSpc>
          <a:spcPts val="3200"/>
        </a:lnSpc>
        <a:spcBef>
          <a:spcPts val="1000"/>
        </a:spcBef>
        <a:buClr>
          <a:schemeClr val="accent4"/>
        </a:buClr>
        <a:buSzPct val="80000"/>
        <a:buFont typeface="Wingdings 2"/>
        <a:buChar char=""/>
        <a:defRPr kumimoji="0" sz="2000" kern="1200">
          <a:solidFill>
            <a:schemeClr val="tx1">
              <a:tint val="85000"/>
            </a:schemeClr>
          </a:solidFill>
          <a:latin typeface="Calibri" pitchFamily="34" charset="0"/>
          <a:ea typeface="微軟正黑體" pitchFamily="34" charset="-120"/>
          <a:cs typeface="+mn-cs"/>
        </a:defRPr>
      </a:lvl2pPr>
      <a:lvl3pPr marL="758952" indent="-228600" algn="l" rtl="0" eaLnBrk="1" latinLnBrk="0" hangingPunct="1">
        <a:lnSpc>
          <a:spcPts val="3200"/>
        </a:lnSpc>
        <a:spcBef>
          <a:spcPts val="1000"/>
        </a:spcBef>
        <a:buClr>
          <a:schemeClr val="accent4"/>
        </a:buClr>
        <a:buSzPct val="60000"/>
        <a:buFont typeface="Wingdings"/>
        <a:buChar char=""/>
        <a:defRPr kumimoji="0" sz="1800" kern="1200">
          <a:solidFill>
            <a:schemeClr val="tx1"/>
          </a:solidFill>
          <a:latin typeface="Calibri" pitchFamily="34" charset="0"/>
          <a:ea typeface="微軟正黑體" pitchFamily="34" charset="-120"/>
          <a:cs typeface="+mn-cs"/>
        </a:defRPr>
      </a:lvl3pPr>
      <a:lvl4pPr marL="1005840" indent="-228600" algn="l" rtl="0" eaLnBrk="1" latinLnBrk="0" hangingPunct="1">
        <a:lnSpc>
          <a:spcPts val="3200"/>
        </a:lnSpc>
        <a:spcBef>
          <a:spcPts val="1000"/>
        </a:spcBef>
        <a:buClr>
          <a:schemeClr val="accent4"/>
        </a:buClr>
        <a:buSzPct val="80000"/>
        <a:buFont typeface="Wingdings 2"/>
        <a:buChar char=""/>
        <a:defRPr kumimoji="0" sz="1800" kern="1200">
          <a:solidFill>
            <a:schemeClr val="tx1">
              <a:tint val="85000"/>
            </a:schemeClr>
          </a:solidFill>
          <a:latin typeface="Calibri" pitchFamily="34" charset="0"/>
          <a:ea typeface="微軟正黑體" pitchFamily="34" charset="-120"/>
          <a:cs typeface="+mn-cs"/>
        </a:defRPr>
      </a:lvl4pPr>
      <a:lvl5pPr marL="1280160" indent="-228600" algn="l" rtl="0" eaLnBrk="1" latinLnBrk="0" hangingPunct="1">
        <a:lnSpc>
          <a:spcPts val="3200"/>
        </a:lnSpc>
        <a:spcBef>
          <a:spcPts val="1000"/>
        </a:spcBef>
        <a:buClr>
          <a:schemeClr val="accent4"/>
        </a:buClr>
        <a:buSzPct val="70000"/>
        <a:buFont typeface="Wingdings"/>
        <a:buChar char=""/>
        <a:defRPr kumimoji="0" sz="1800" kern="1200">
          <a:solidFill>
            <a:schemeClr val="tx1"/>
          </a:solidFill>
          <a:latin typeface="Calibri" pitchFamily="34" charset="0"/>
          <a:ea typeface="微軟正黑體" pitchFamily="34" charset="-120"/>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3800" dirty="0" smtClean="0"/>
              <a:t>Information Security Fundamentals and Practices</a:t>
            </a:r>
            <a:br>
              <a:rPr lang="en-US" altLang="zh-TW" sz="3800" dirty="0" smtClean="0"/>
            </a:br>
            <a:r>
              <a:rPr lang="zh-TW" altLang="en-US" sz="3800" dirty="0" smtClean="0"/>
              <a:t>資訊安全概論與實務</a:t>
            </a:r>
            <a:endParaRPr lang="zh-TW" altLang="en-US" sz="3800" dirty="0"/>
          </a:p>
        </p:txBody>
      </p:sp>
      <p:sp>
        <p:nvSpPr>
          <p:cNvPr id="3" name="副標題 2"/>
          <p:cNvSpPr>
            <a:spLocks noGrp="1"/>
          </p:cNvSpPr>
          <p:nvPr>
            <p:ph type="subTitle" idx="1"/>
          </p:nvPr>
        </p:nvSpPr>
        <p:spPr/>
        <p:txBody>
          <a:bodyPr>
            <a:normAutofit/>
          </a:bodyPr>
          <a:lstStyle/>
          <a:p>
            <a:r>
              <a:rPr lang="zh-TW" altLang="en-US" dirty="0" smtClean="0"/>
              <a:t>潘天佑博士 主編</a:t>
            </a:r>
            <a:endParaRPr lang="en-US" altLang="zh-TW" dirty="0" smtClean="0"/>
          </a:p>
        </p:txBody>
      </p:sp>
      <p:sp>
        <p:nvSpPr>
          <p:cNvPr id="4" name="文字方塊 3"/>
          <p:cNvSpPr txBox="1"/>
          <p:nvPr/>
        </p:nvSpPr>
        <p:spPr>
          <a:xfrm>
            <a:off x="2843808" y="6309320"/>
            <a:ext cx="6186309" cy="461665"/>
          </a:xfrm>
          <a:prstGeom prst="rect">
            <a:avLst/>
          </a:prstGeom>
          <a:noFill/>
        </p:spPr>
        <p:txBody>
          <a:bodyPr wrap="none" rtlCol="0">
            <a:spAutoFit/>
          </a:bodyPr>
          <a:lstStyle/>
          <a:p>
            <a:r>
              <a:rPr lang="zh-TW" altLang="zh-TW" sz="1200" dirty="0"/>
              <a:t>版權聲明：本教學投影片僅供教師授課講解使用，投影片內之圖片、文字及其相關內容</a:t>
            </a:r>
            <a:r>
              <a:rPr lang="zh-TW" altLang="zh-TW" sz="1200" dirty="0" smtClean="0"/>
              <a:t>，</a:t>
            </a:r>
            <a:endParaRPr lang="en-US" altLang="zh-TW" sz="1200" dirty="0" smtClean="0"/>
          </a:p>
          <a:p>
            <a:r>
              <a:rPr lang="zh-TW" altLang="zh-TW" sz="1200" dirty="0" smtClean="0"/>
              <a:t>未經</a:t>
            </a:r>
            <a:r>
              <a:rPr lang="zh-TW" altLang="zh-TW" sz="1200" dirty="0"/>
              <a:t>著作權人許可，不得以任何形式或方法轉載使用</a:t>
            </a:r>
            <a:r>
              <a:rPr lang="zh-TW" altLang="zh-TW" sz="1200" dirty="0" smtClean="0"/>
              <a:t>。</a:t>
            </a:r>
            <a:endParaRPr lang="zh-TW" altLang="en-US"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Windows </a:t>
            </a:r>
            <a:r>
              <a:rPr lang="zh-TW" altLang="en-US" dirty="0" smtClean="0"/>
              <a:t>檔案系統</a:t>
            </a:r>
            <a:endParaRPr lang="zh-TW" altLang="en-US" dirty="0"/>
          </a:p>
        </p:txBody>
      </p:sp>
      <p:sp>
        <p:nvSpPr>
          <p:cNvPr id="8" name="內容版面配置區 7"/>
          <p:cNvSpPr>
            <a:spLocks noGrp="1"/>
          </p:cNvSpPr>
          <p:nvPr>
            <p:ph sz="half" idx="1"/>
          </p:nvPr>
        </p:nvSpPr>
        <p:spPr>
          <a:xfrm>
            <a:off x="285720" y="1285860"/>
            <a:ext cx="3854232" cy="5286412"/>
          </a:xfrm>
        </p:spPr>
        <p:txBody>
          <a:bodyPr>
            <a:normAutofit/>
          </a:bodyPr>
          <a:lstStyle/>
          <a:p>
            <a:pPr>
              <a:spcBef>
                <a:spcPts val="1200"/>
              </a:spcBef>
            </a:pPr>
            <a:r>
              <a:rPr lang="zh-TW" altLang="en-US" dirty="0" smtClean="0"/>
              <a:t>微軟源自 </a:t>
            </a:r>
            <a:r>
              <a:rPr lang="en-US" altLang="zh-TW" dirty="0" smtClean="0"/>
              <a:t>DOS</a:t>
            </a:r>
            <a:r>
              <a:rPr lang="zh-TW" altLang="en-US" dirty="0" smtClean="0"/>
              <a:t> 時代的檔案系統 </a:t>
            </a:r>
            <a:r>
              <a:rPr lang="en-US" altLang="zh-TW" dirty="0" smtClean="0"/>
              <a:t>(filesystems) </a:t>
            </a:r>
            <a:r>
              <a:rPr lang="zh-TW" altLang="en-US" dirty="0" smtClean="0"/>
              <a:t>稱為 </a:t>
            </a:r>
            <a:r>
              <a:rPr lang="en-US" altLang="zh-TW" dirty="0" smtClean="0"/>
              <a:t>File Allocation Table (FAT)</a:t>
            </a:r>
            <a:r>
              <a:rPr lang="zh-TW" altLang="en-US" dirty="0" smtClean="0"/>
              <a:t>，</a:t>
            </a:r>
            <a:r>
              <a:rPr lang="en-US" altLang="zh-TW" dirty="0" smtClean="0"/>
              <a:t>FAT-32</a:t>
            </a:r>
            <a:r>
              <a:rPr lang="zh-TW" altLang="en-US" dirty="0" smtClean="0"/>
              <a:t>可以使用於視窗作業系統。但</a:t>
            </a:r>
            <a:r>
              <a:rPr lang="en-US" altLang="zh-TW" dirty="0" smtClean="0"/>
              <a:t>FAT</a:t>
            </a:r>
            <a:r>
              <a:rPr lang="zh-TW" altLang="en-US" dirty="0" smtClean="0"/>
              <a:t>無法個別設定存取權限，所以在網際網路時代並不安全。</a:t>
            </a:r>
            <a:endParaRPr lang="en-US" altLang="zh-TW" dirty="0" smtClean="0"/>
          </a:p>
          <a:p>
            <a:pPr>
              <a:spcBef>
                <a:spcPts val="1200"/>
              </a:spcBef>
            </a:pPr>
            <a:r>
              <a:rPr lang="zh-TW" altLang="en-US" dirty="0" smtClean="0"/>
              <a:t>微軟建議所有與網路連接的電腦都使用 </a:t>
            </a:r>
            <a:r>
              <a:rPr lang="en-US" altLang="zh-TW" dirty="0" smtClean="0"/>
              <a:t>New Technology File System (NTFS)</a:t>
            </a:r>
            <a:r>
              <a:rPr lang="zh-TW" altLang="en-US" dirty="0" smtClean="0"/>
              <a:t> 檔案系統如右圖。</a:t>
            </a:r>
            <a:r>
              <a:rPr lang="en-US" altLang="zh-TW" dirty="0" smtClean="0"/>
              <a:t>NTFS</a:t>
            </a:r>
            <a:r>
              <a:rPr lang="zh-TW" altLang="en-US" dirty="0" smtClean="0"/>
              <a:t> 以 </a:t>
            </a:r>
            <a:r>
              <a:rPr lang="en-US" altLang="zh-TW" dirty="0" smtClean="0"/>
              <a:t>ACL</a:t>
            </a:r>
            <a:r>
              <a:rPr lang="zh-TW" altLang="en-US" dirty="0" smtClean="0"/>
              <a:t>維護檔案存取權限，在系統斷電時不會遺失使用中的文件，並可以對磁碟內的資料加密。</a:t>
            </a:r>
            <a:endParaRPr lang="zh-TW" altLang="en-US" dirty="0"/>
          </a:p>
        </p:txBody>
      </p:sp>
      <p:pic>
        <p:nvPicPr>
          <p:cNvPr id="10" name="內容版面配置區 9" descr="檔案管理系統.jpg"/>
          <p:cNvPicPr>
            <a:picLocks noGrp="1" noChangeAspect="1"/>
          </p:cNvPicPr>
          <p:nvPr>
            <p:ph sz="half" idx="2"/>
          </p:nvPr>
        </p:nvPicPr>
        <p:blipFill>
          <a:blip r:embed="rId2" cstate="print"/>
          <a:stretch>
            <a:fillRect/>
          </a:stretch>
        </p:blipFill>
        <p:spPr>
          <a:xfrm>
            <a:off x="4500563" y="1355994"/>
            <a:ext cx="4006850" cy="5003262"/>
          </a:xfrm>
        </p:spPr>
      </p:pic>
      <p:sp>
        <p:nvSpPr>
          <p:cNvPr id="11" name="圓角矩形 10"/>
          <p:cNvSpPr/>
          <p:nvPr/>
        </p:nvSpPr>
        <p:spPr>
          <a:xfrm>
            <a:off x="4643438" y="2857496"/>
            <a:ext cx="1500198" cy="357190"/>
          </a:xfrm>
          <a:prstGeom prst="roundRect">
            <a:avLst>
              <a:gd name="adj" fmla="val 2779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500702"/>
          </a:xfrm>
        </p:spPr>
        <p:txBody>
          <a:bodyPr>
            <a:normAutofit/>
          </a:bodyPr>
          <a:lstStyle/>
          <a:p>
            <a:r>
              <a:rPr lang="en-US" altLang="zh-TW" sz="2000" dirty="0" smtClean="0"/>
              <a:t>1970</a:t>
            </a:r>
            <a:r>
              <a:rPr lang="zh-TW" altLang="en-US" sz="2000" dirty="0" smtClean="0"/>
              <a:t>年代開始的 </a:t>
            </a:r>
            <a:r>
              <a:rPr lang="en-US" altLang="zh-TW" sz="2000" dirty="0" smtClean="0"/>
              <a:t>Unix</a:t>
            </a:r>
            <a:r>
              <a:rPr lang="zh-TW" altLang="en-US" sz="2000" dirty="0" smtClean="0"/>
              <a:t> 作業系統採取開放程式碼 </a:t>
            </a:r>
            <a:r>
              <a:rPr lang="en-US" altLang="zh-TW" sz="2000" dirty="0" smtClean="0"/>
              <a:t>(open source)</a:t>
            </a:r>
            <a:r>
              <a:rPr lang="zh-TW" altLang="en-US" sz="2000" dirty="0" smtClean="0"/>
              <a:t> 思維，讓數以萬計的程式設計師為 </a:t>
            </a:r>
            <a:r>
              <a:rPr lang="en-US" altLang="zh-TW" sz="2000" dirty="0" smtClean="0"/>
              <a:t>Unix</a:t>
            </a:r>
            <a:r>
              <a:rPr lang="zh-TW" altLang="en-US" sz="2000" dirty="0" smtClean="0"/>
              <a:t> 的進步做貢獻。目前 </a:t>
            </a:r>
            <a:r>
              <a:rPr lang="en-US" altLang="zh-TW" sz="2000" dirty="0" smtClean="0"/>
              <a:t>Unix </a:t>
            </a:r>
            <a:r>
              <a:rPr lang="zh-TW" altLang="en-US" sz="2000" dirty="0" smtClean="0"/>
              <a:t>有十幾個商業版本，最受歡迎的是不收費的 </a:t>
            </a:r>
            <a:r>
              <a:rPr lang="en-US" altLang="zh-TW" sz="2000" dirty="0" smtClean="0"/>
              <a:t>Linux</a:t>
            </a:r>
            <a:r>
              <a:rPr lang="zh-TW" altLang="en-US" sz="2000" dirty="0" smtClean="0"/>
              <a:t>。</a:t>
            </a:r>
            <a:endParaRPr lang="en-US" altLang="zh-TW" sz="2000" dirty="0" smtClean="0"/>
          </a:p>
          <a:p>
            <a:r>
              <a:rPr lang="zh-TW" altLang="en-US" sz="2000" dirty="0" smtClean="0"/>
              <a:t>由於程式碼公開，</a:t>
            </a:r>
            <a:r>
              <a:rPr lang="en-US" altLang="zh-TW" sz="2000" dirty="0" smtClean="0"/>
              <a:t>Unix </a:t>
            </a:r>
            <a:r>
              <a:rPr lang="zh-TW" altLang="en-US" sz="2000" dirty="0" smtClean="0"/>
              <a:t>經由各方專家檢視、辯論、與修補，一般相信安全漏洞較少；起碼像是忘記關閉測試後門這類問題較不易發生。</a:t>
            </a:r>
            <a:endParaRPr lang="en-US" altLang="zh-TW" sz="2000" dirty="0" smtClean="0"/>
          </a:p>
          <a:p>
            <a:r>
              <a:rPr lang="en-US" altLang="zh-TW" sz="2000" dirty="0" smtClean="0"/>
              <a:t>Unix/Linux</a:t>
            </a:r>
            <a:r>
              <a:rPr lang="zh-TW" altLang="en-US" sz="2000" dirty="0" smtClean="0"/>
              <a:t> 的安全問題大多發生於它們較複雜的設定程序與選項，管理員應該使用正確設定，並注意以下事項來強化其安全性：</a:t>
            </a:r>
            <a:endParaRPr lang="en-US" altLang="zh-TW" sz="2000" dirty="0" smtClean="0"/>
          </a:p>
          <a:p>
            <a:pPr lvl="1">
              <a:spcBef>
                <a:spcPts val="600"/>
              </a:spcBef>
            </a:pPr>
            <a:r>
              <a:rPr lang="zh-TW" altLang="en-US" sz="1800" dirty="0" smtClean="0"/>
              <a:t>大部分協定與服務都與 </a:t>
            </a:r>
            <a:r>
              <a:rPr lang="en-US" altLang="zh-TW" sz="1800" dirty="0" smtClean="0"/>
              <a:t>Unix</a:t>
            </a:r>
            <a:r>
              <a:rPr lang="zh-TW" altLang="en-US" sz="1800" dirty="0" smtClean="0"/>
              <a:t> 相容，管理員應該審慎評估哪些是組織需要的，然後關閉其它不用的服務。</a:t>
            </a:r>
            <a:endParaRPr lang="en-US" altLang="zh-TW" sz="1800" dirty="0" smtClean="0"/>
          </a:p>
          <a:p>
            <a:pPr lvl="1">
              <a:spcBef>
                <a:spcPts val="600"/>
              </a:spcBef>
            </a:pPr>
            <a:r>
              <a:rPr lang="en-US" altLang="zh-TW" sz="1800" dirty="0" smtClean="0"/>
              <a:t>Unix</a:t>
            </a:r>
            <a:r>
              <a:rPr lang="zh-TW" altLang="en-US" sz="1800" dirty="0" smtClean="0"/>
              <a:t> 的安全性存在於檔案階層，檔案與目錄應被妥善建立與管理，以確保正確的存取權限。</a:t>
            </a:r>
            <a:endParaRPr lang="en-US" altLang="zh-TW" sz="1800" dirty="0" smtClean="0"/>
          </a:p>
          <a:p>
            <a:pPr lvl="1">
              <a:spcBef>
                <a:spcPts val="600"/>
              </a:spcBef>
            </a:pPr>
            <a:r>
              <a:rPr lang="zh-TW" altLang="en-US" sz="1800" dirty="0" smtClean="0"/>
              <a:t> </a:t>
            </a:r>
            <a:r>
              <a:rPr lang="en-US" altLang="zh-TW" sz="1800" dirty="0" smtClean="0"/>
              <a:t>Unix</a:t>
            </a:r>
            <a:r>
              <a:rPr lang="zh-TW" altLang="en-US" sz="1800" dirty="0" smtClean="0"/>
              <a:t> 也擁有非常豐富的事件記錄，可用以判斷入侵行為；同時管理員應該隨時更新供應商所提供之補丁。</a:t>
            </a:r>
            <a:endParaRPr lang="zh-TW" altLang="en-US" sz="1800" dirty="0"/>
          </a:p>
        </p:txBody>
      </p:sp>
      <p:sp>
        <p:nvSpPr>
          <p:cNvPr id="3" name="標題 2"/>
          <p:cNvSpPr>
            <a:spLocks noGrp="1"/>
          </p:cNvSpPr>
          <p:nvPr>
            <p:ph type="title"/>
          </p:nvPr>
        </p:nvSpPr>
        <p:spPr/>
        <p:txBody>
          <a:bodyPr/>
          <a:lstStyle/>
          <a:p>
            <a:r>
              <a:rPr lang="zh-TW" altLang="en-US" dirty="0" smtClean="0"/>
              <a:t>強化 </a:t>
            </a:r>
            <a:r>
              <a:rPr lang="en-US" altLang="zh-TW" dirty="0" smtClean="0"/>
              <a:t>Unix/Linux </a:t>
            </a:r>
            <a:r>
              <a:rPr lang="zh-TW" altLang="en-US" dirty="0" smtClean="0"/>
              <a:t>作業系統</a:t>
            </a:r>
            <a:endParaRPr lang="zh-TW"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500702"/>
          </a:xfrm>
        </p:spPr>
        <p:txBody>
          <a:bodyPr>
            <a:normAutofit/>
          </a:bodyPr>
          <a:lstStyle/>
          <a:p>
            <a:pPr>
              <a:spcBef>
                <a:spcPts val="1200"/>
              </a:spcBef>
            </a:pPr>
            <a:r>
              <a:rPr lang="zh-TW" altLang="en-US" sz="2000" dirty="0" smtClean="0"/>
              <a:t>熱修補 </a:t>
            </a:r>
            <a:r>
              <a:rPr lang="en-US" altLang="zh-TW" sz="2000" dirty="0" smtClean="0"/>
              <a:t>(</a:t>
            </a:r>
            <a:r>
              <a:rPr lang="en-US" altLang="zh-TW" sz="2000" dirty="0" err="1" smtClean="0"/>
              <a:t>hotfixes</a:t>
            </a:r>
            <a:r>
              <a:rPr lang="en-US" altLang="zh-TW" sz="2000" dirty="0" smtClean="0"/>
              <a:t>) </a:t>
            </a:r>
            <a:r>
              <a:rPr lang="zh-TW" altLang="en-US" sz="2000" dirty="0" smtClean="0"/>
              <a:t>是在作業系統運作中進行修補，但也許需要重新開機使修補生效。熱修補的好處是不需要立即中斷正常的電腦運作。</a:t>
            </a:r>
            <a:endParaRPr lang="en-US" altLang="zh-TW" sz="2000" dirty="0" smtClean="0"/>
          </a:p>
          <a:p>
            <a:pPr>
              <a:spcBef>
                <a:spcPts val="1200"/>
              </a:spcBef>
            </a:pPr>
            <a:r>
              <a:rPr lang="zh-TW" altLang="en-US" sz="2000" dirty="0" smtClean="0"/>
              <a:t>補丁包 </a:t>
            </a:r>
            <a:r>
              <a:rPr lang="en-US" altLang="zh-TW" sz="2000" dirty="0" smtClean="0"/>
              <a:t>(service packs)</a:t>
            </a:r>
            <a:r>
              <a:rPr lang="zh-TW" altLang="en-US" sz="2000" dirty="0" smtClean="0"/>
              <a:t> 是將許多的修補、更新、與升級收集為單一產品，補丁包通常會一次更動許多檔案，所以製造商出版前必須做徹底的測試。</a:t>
            </a:r>
            <a:r>
              <a:rPr lang="en-US" sz="2000" dirty="0" smtClean="0"/>
              <a:t> </a:t>
            </a:r>
            <a:r>
              <a:rPr lang="zh-TW" altLang="en-US" sz="2000" dirty="0" smtClean="0"/>
              <a:t>以</a:t>
            </a:r>
            <a:r>
              <a:rPr lang="en-US" altLang="zh-TW" sz="2000" dirty="0" smtClean="0"/>
              <a:t>Windows 2000</a:t>
            </a:r>
            <a:r>
              <a:rPr lang="zh-TW" altLang="en-US" sz="2000" dirty="0" smtClean="0"/>
              <a:t>為例，微軟三年內就發行了四個完整的補丁包  </a:t>
            </a:r>
            <a:r>
              <a:rPr lang="en-US" sz="2000" dirty="0" smtClean="0"/>
              <a:t>(SP1</a:t>
            </a:r>
            <a:r>
              <a:rPr lang="zh-TW" altLang="en-US" sz="2000" dirty="0" smtClean="0"/>
              <a:t> </a:t>
            </a:r>
            <a:r>
              <a:rPr lang="en-US" altLang="zh-TW" sz="2000" dirty="0" smtClean="0"/>
              <a:t>on 8/2000, SP2 on 5/2001, SP3 on 8/2002, and SP4 on 6/2003)</a:t>
            </a:r>
            <a:r>
              <a:rPr lang="zh-TW" altLang="en-US" sz="2000" dirty="0" smtClean="0"/>
              <a:t>；由此可見一個作業系統推出後仍會有許多漏洞，系統管理員不得不謹慎。</a:t>
            </a:r>
            <a:endParaRPr lang="en-US" altLang="zh-TW" sz="2000" dirty="0" smtClean="0"/>
          </a:p>
          <a:p>
            <a:pPr>
              <a:spcBef>
                <a:spcPts val="1200"/>
              </a:spcBef>
            </a:pPr>
            <a:r>
              <a:rPr lang="zh-TW" altLang="en-US" sz="2000" dirty="0" smtClean="0"/>
              <a:t>補丁 </a:t>
            </a:r>
            <a:r>
              <a:rPr lang="en-US" altLang="zh-TW" sz="2000" dirty="0" smtClean="0"/>
              <a:t>(patches)</a:t>
            </a:r>
            <a:r>
              <a:rPr lang="zh-TW" altLang="en-US" sz="2000" dirty="0" smtClean="0"/>
              <a:t> 是暫時的或是治標的修補程式漏洞。補丁可以修補程式，但也可能造成新的問題，因此許多製造商寧可推出新的版本，而不是一次次的修補有問題的產品。</a:t>
            </a:r>
            <a:endParaRPr lang="en-US" altLang="zh-TW" sz="2000" dirty="0" smtClean="0"/>
          </a:p>
        </p:txBody>
      </p:sp>
      <p:sp>
        <p:nvSpPr>
          <p:cNvPr id="3" name="標題 2"/>
          <p:cNvSpPr>
            <a:spLocks noGrp="1"/>
          </p:cNvSpPr>
          <p:nvPr>
            <p:ph type="title"/>
          </p:nvPr>
        </p:nvSpPr>
        <p:spPr/>
        <p:txBody>
          <a:bodyPr/>
          <a:lstStyle/>
          <a:p>
            <a:r>
              <a:rPr lang="zh-TW" altLang="en-US" dirty="0" smtClean="0"/>
              <a:t>更新作業系統</a:t>
            </a:r>
            <a:endParaRPr lang="zh-TW"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作業系統更新案例</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000108"/>
            <a:ext cx="7920880" cy="55080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285720" y="1357298"/>
            <a:ext cx="8072494" cy="5500702"/>
          </a:xfrm>
        </p:spPr>
        <p:txBody>
          <a:bodyPr>
            <a:normAutofit/>
          </a:bodyPr>
          <a:lstStyle/>
          <a:p>
            <a:pPr>
              <a:spcBef>
                <a:spcPts val="1200"/>
              </a:spcBef>
            </a:pPr>
            <a:r>
              <a:rPr lang="zh-TW" altLang="en-US" sz="2000" dirty="0" smtClean="0"/>
              <a:t>現今個人電腦系統大多使用</a:t>
            </a:r>
            <a:r>
              <a:rPr lang="en-US" altLang="zh-TW" sz="2000" dirty="0" smtClean="0"/>
              <a:t>TCP/IP</a:t>
            </a:r>
            <a:r>
              <a:rPr lang="zh-TW" altLang="en-US" sz="2000" dirty="0" smtClean="0"/>
              <a:t>，但部分公司仍使用其它網路協定，如</a:t>
            </a:r>
            <a:r>
              <a:rPr lang="en-US" altLang="zh-TW" sz="2000" dirty="0" smtClean="0"/>
              <a:t>NetBEUI</a:t>
            </a:r>
            <a:r>
              <a:rPr lang="zh-TW" altLang="en-US" sz="2000" dirty="0" smtClean="0"/>
              <a:t>。這些協定的任何一種都可以攜帶微軟作業系統裡的區域網路 </a:t>
            </a:r>
            <a:r>
              <a:rPr lang="en-US" altLang="zh-TW" sz="2000" dirty="0" smtClean="0"/>
              <a:t>(LAN)</a:t>
            </a:r>
            <a:r>
              <a:rPr lang="zh-TW" altLang="en-US" sz="2000" dirty="0" smtClean="0"/>
              <a:t> 協定 </a:t>
            </a:r>
            <a:r>
              <a:rPr lang="en-US" altLang="zh-TW" sz="2000" dirty="0" smtClean="0"/>
              <a:t>NetBIOS</a:t>
            </a:r>
            <a:r>
              <a:rPr lang="zh-TW" altLang="en-US" sz="2000" dirty="0" smtClean="0"/>
              <a:t> 到更廣的網路範圍</a:t>
            </a:r>
            <a:r>
              <a:rPr lang="zh-TW" altLang="en-US" sz="2000" dirty="0" smtClean="0">
                <a:ea typeface="微軟正黑體"/>
              </a:rPr>
              <a:t>。</a:t>
            </a:r>
            <a:r>
              <a:rPr lang="en-US" altLang="zh-TW" sz="2000" dirty="0" smtClean="0"/>
              <a:t>NetBIOS </a:t>
            </a:r>
            <a:r>
              <a:rPr lang="zh-TW" altLang="en-US" sz="2000" dirty="0" smtClean="0"/>
              <a:t>通訊被廣泛的使用於網路上的芳鄰、檔案總管、檔案分享等視窗工具。</a:t>
            </a:r>
            <a:endParaRPr lang="en-US" altLang="zh-TW" sz="2000" dirty="0" smtClean="0"/>
          </a:p>
          <a:p>
            <a:pPr>
              <a:spcBef>
                <a:spcPts val="1200"/>
              </a:spcBef>
            </a:pPr>
            <a:r>
              <a:rPr lang="en-US" altLang="zh-TW" dirty="0" smtClean="0"/>
              <a:t>NetBEUI </a:t>
            </a:r>
            <a:r>
              <a:rPr lang="zh-TW" altLang="en-US" dirty="0" smtClean="0"/>
              <a:t>在過去數年微軟全面支持</a:t>
            </a:r>
            <a:r>
              <a:rPr lang="en-US" altLang="zh-TW" dirty="0" smtClean="0"/>
              <a:t>TCP/IP</a:t>
            </a:r>
            <a:r>
              <a:rPr lang="zh-TW" altLang="en-US" dirty="0" smtClean="0"/>
              <a:t>，並戮力於其安全性的強化；因此</a:t>
            </a:r>
            <a:r>
              <a:rPr lang="en-US" altLang="zh-TW" dirty="0" smtClean="0"/>
              <a:t>NetBEUI</a:t>
            </a:r>
            <a:r>
              <a:rPr lang="zh-TW" altLang="en-US" dirty="0" smtClean="0"/>
              <a:t>已較少被使用。</a:t>
            </a:r>
            <a:r>
              <a:rPr lang="en-US" altLang="zh-TW" dirty="0" smtClean="0"/>
              <a:t>Windows XP </a:t>
            </a:r>
            <a:r>
              <a:rPr lang="zh-TW" altLang="en-US" dirty="0" smtClean="0"/>
              <a:t>的電腦上不再支援該協定，而必須手動從 </a:t>
            </a:r>
            <a:r>
              <a:rPr lang="en-US" altLang="zh-TW" dirty="0" smtClean="0"/>
              <a:t>Windows XP </a:t>
            </a:r>
            <a:r>
              <a:rPr lang="zh-TW" altLang="en-US" dirty="0" smtClean="0"/>
              <a:t>光碟複製 </a:t>
            </a:r>
            <a:r>
              <a:rPr lang="en-US" altLang="zh-TW" dirty="0" smtClean="0"/>
              <a:t>NetBEUI </a:t>
            </a:r>
            <a:r>
              <a:rPr lang="zh-TW" altLang="en-US" dirty="0" smtClean="0"/>
              <a:t>檔案後，</a:t>
            </a:r>
            <a:r>
              <a:rPr lang="en-US" altLang="zh-TW" dirty="0" smtClean="0"/>
              <a:t>NetBEUI </a:t>
            </a:r>
            <a:r>
              <a:rPr lang="zh-TW" altLang="en-US" dirty="0" smtClean="0"/>
              <a:t>才會顯示在可安裝的網路通訊協定清單中。</a:t>
            </a:r>
            <a:endParaRPr lang="en-US" altLang="zh-TW" dirty="0" smtClean="0"/>
          </a:p>
          <a:p>
            <a:pPr>
              <a:spcBef>
                <a:spcPts val="1200"/>
              </a:spcBef>
            </a:pPr>
            <a:r>
              <a:rPr lang="en-US" altLang="zh-TW" dirty="0" smtClean="0"/>
              <a:t>TCP/IP </a:t>
            </a:r>
            <a:r>
              <a:rPr lang="zh-TW" altLang="en-US" dirty="0" smtClean="0"/>
              <a:t>協定幾乎承受所有的網路安全風險，當一個系統連結上了網際網路，</a:t>
            </a:r>
            <a:r>
              <a:rPr lang="en-US" altLang="zh-TW" dirty="0" smtClean="0"/>
              <a:t>TCP/IP</a:t>
            </a:r>
            <a:r>
              <a:rPr lang="zh-TW" altLang="en-US" dirty="0" smtClean="0"/>
              <a:t>就可能是它最大的系統弱點。</a:t>
            </a:r>
            <a:endParaRPr lang="en-US" altLang="zh-TW" dirty="0" smtClean="0"/>
          </a:p>
        </p:txBody>
      </p:sp>
      <p:sp>
        <p:nvSpPr>
          <p:cNvPr id="5" name="標題 4"/>
          <p:cNvSpPr>
            <a:spLocks noGrp="1"/>
          </p:cNvSpPr>
          <p:nvPr>
            <p:ph type="title"/>
          </p:nvPr>
        </p:nvSpPr>
        <p:spPr/>
        <p:txBody>
          <a:bodyPr/>
          <a:lstStyle/>
          <a:p>
            <a:r>
              <a:rPr lang="zh-TW" altLang="en-US" dirty="0" smtClean="0"/>
              <a:t>網路協定與 </a:t>
            </a:r>
            <a:r>
              <a:rPr lang="en-US" altLang="zh-TW" dirty="0" smtClean="0"/>
              <a:t>NetBIOS</a:t>
            </a:r>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網路連接</a:t>
            </a:r>
            <a:endParaRPr lang="zh-TW" altLang="en-US" dirty="0"/>
          </a:p>
        </p:txBody>
      </p:sp>
      <p:sp>
        <p:nvSpPr>
          <p:cNvPr id="6" name="內容版面配置區 5"/>
          <p:cNvSpPr>
            <a:spLocks noGrp="1"/>
          </p:cNvSpPr>
          <p:nvPr>
            <p:ph sz="half" idx="1"/>
          </p:nvPr>
        </p:nvSpPr>
        <p:spPr>
          <a:xfrm>
            <a:off x="285720" y="1285860"/>
            <a:ext cx="4214272" cy="5357850"/>
          </a:xfrm>
        </p:spPr>
        <p:txBody>
          <a:bodyPr>
            <a:normAutofit/>
          </a:bodyPr>
          <a:lstStyle/>
          <a:p>
            <a:pPr>
              <a:spcBef>
                <a:spcPts val="1200"/>
              </a:spcBef>
            </a:pPr>
            <a:r>
              <a:rPr lang="zh-TW" altLang="en-US" dirty="0" smtClean="0"/>
              <a:t>網路連接 </a:t>
            </a:r>
            <a:r>
              <a:rPr lang="en-US" altLang="zh-TW" dirty="0" smtClean="0"/>
              <a:t>(network binding)</a:t>
            </a:r>
            <a:r>
              <a:rPr lang="zh-TW" altLang="en-US" dirty="0" smtClean="0"/>
              <a:t> 是將一種網路協定與另一種網路協定或網路介面卡做綑綁。</a:t>
            </a:r>
            <a:endParaRPr lang="en-US" altLang="zh-TW" dirty="0" smtClean="0"/>
          </a:p>
          <a:p>
            <a:pPr>
              <a:spcBef>
                <a:spcPts val="1200"/>
              </a:spcBef>
            </a:pPr>
            <a:r>
              <a:rPr lang="zh-TW" altLang="en-US" dirty="0" smtClean="0"/>
              <a:t>右圖在作業系統裡顯示</a:t>
            </a:r>
            <a:r>
              <a:rPr lang="en-US" altLang="zh-TW" dirty="0" smtClean="0"/>
              <a:t>NetBIOS </a:t>
            </a:r>
            <a:r>
              <a:rPr lang="zh-TW" altLang="en-US" dirty="0" smtClean="0"/>
              <a:t>協定執行在</a:t>
            </a:r>
            <a:r>
              <a:rPr lang="en-US" altLang="zh-TW" dirty="0" smtClean="0"/>
              <a:t>TCP/IP </a:t>
            </a:r>
            <a:r>
              <a:rPr lang="zh-TW" altLang="en-US" dirty="0" smtClean="0"/>
              <a:t>協定之上。</a:t>
            </a:r>
            <a:endParaRPr lang="en-US" altLang="zh-TW" dirty="0" smtClean="0"/>
          </a:p>
          <a:p>
            <a:pPr>
              <a:spcBef>
                <a:spcPts val="1200"/>
              </a:spcBef>
            </a:pPr>
            <a:r>
              <a:rPr lang="en-US" altLang="zh-TW" dirty="0" smtClean="0"/>
              <a:t>NetBIOS</a:t>
            </a:r>
            <a:r>
              <a:rPr lang="zh-TW" altLang="en-US" dirty="0" smtClean="0"/>
              <a:t>是一個</a:t>
            </a:r>
            <a:r>
              <a:rPr lang="en-US" altLang="zh-TW" dirty="0" smtClean="0"/>
              <a:t>LAN</a:t>
            </a:r>
            <a:r>
              <a:rPr lang="zh-TW" altLang="en-US" dirty="0" smtClean="0"/>
              <a:t>的協定，因此</a:t>
            </a:r>
            <a:r>
              <a:rPr lang="en-US" altLang="zh-TW" dirty="0" smtClean="0"/>
              <a:t>NetBIOS</a:t>
            </a:r>
            <a:r>
              <a:rPr lang="zh-TW" altLang="en-US" dirty="0" smtClean="0"/>
              <a:t>訊息被放在</a:t>
            </a:r>
            <a:r>
              <a:rPr lang="en-US" altLang="zh-TW" dirty="0" smtClean="0"/>
              <a:t>TCP/IP</a:t>
            </a:r>
            <a:r>
              <a:rPr lang="zh-TW" altLang="en-US" dirty="0" smtClean="0"/>
              <a:t> </a:t>
            </a:r>
            <a:r>
              <a:rPr lang="en-US" altLang="zh-TW" dirty="0" smtClean="0"/>
              <a:t>(WAN)</a:t>
            </a:r>
            <a:r>
              <a:rPr lang="zh-TW" altLang="en-US" dirty="0" smtClean="0"/>
              <a:t> 封包裡通過網際網路傳送給遠端電腦。</a:t>
            </a:r>
            <a:endParaRPr lang="en-US" altLang="zh-TW" dirty="0" smtClean="0"/>
          </a:p>
          <a:p>
            <a:pPr>
              <a:spcBef>
                <a:spcPts val="1200"/>
              </a:spcBef>
            </a:pPr>
            <a:r>
              <a:rPr lang="zh-TW" altLang="en-US" dirty="0" smtClean="0"/>
              <a:t>依據</a:t>
            </a:r>
            <a:r>
              <a:rPr lang="en-US" altLang="zh-TW" dirty="0" smtClean="0"/>
              <a:t>LAN</a:t>
            </a:r>
            <a:r>
              <a:rPr lang="zh-TW" altLang="en-US" dirty="0" smtClean="0"/>
              <a:t>環境所設計的協定 </a:t>
            </a:r>
            <a:r>
              <a:rPr lang="en-US" altLang="zh-TW" dirty="0" smtClean="0"/>
              <a:t>(</a:t>
            </a:r>
            <a:r>
              <a:rPr lang="zh-TW" altLang="en-US" dirty="0" smtClean="0"/>
              <a:t>如</a:t>
            </a:r>
            <a:r>
              <a:rPr lang="en-US" altLang="zh-TW" dirty="0" smtClean="0"/>
              <a:t>NetBIOS)</a:t>
            </a:r>
            <a:r>
              <a:rPr lang="zh-TW" altLang="en-US" dirty="0" smtClean="0"/>
              <a:t> 走在</a:t>
            </a:r>
            <a:r>
              <a:rPr lang="en-US" altLang="zh-TW" dirty="0" smtClean="0"/>
              <a:t>WAN</a:t>
            </a:r>
            <a:r>
              <a:rPr lang="zh-TW" altLang="en-US" dirty="0" smtClean="0"/>
              <a:t>環境有其風險，應考慮關閉這種連接。</a:t>
            </a:r>
            <a:endParaRPr lang="zh-TW" altLang="en-US" dirty="0"/>
          </a:p>
        </p:txBody>
      </p:sp>
      <p:pic>
        <p:nvPicPr>
          <p:cNvPr id="14" name="內容版面配置區 13" descr="區域連線內容.jpg"/>
          <p:cNvPicPr>
            <a:picLocks noGrp="1" noChangeAspect="1"/>
          </p:cNvPicPr>
          <p:nvPr>
            <p:ph sz="half" idx="2"/>
          </p:nvPr>
        </p:nvPicPr>
        <p:blipFill>
          <a:blip r:embed="rId2" cstate="print"/>
          <a:stretch>
            <a:fillRect/>
          </a:stretch>
        </p:blipFill>
        <p:spPr>
          <a:xfrm>
            <a:off x="4786314" y="1714488"/>
            <a:ext cx="3751788" cy="4110049"/>
          </a:xfrm>
        </p:spPr>
      </p:pic>
      <p:sp>
        <p:nvSpPr>
          <p:cNvPr id="15" name="圓角矩形 14"/>
          <p:cNvSpPr/>
          <p:nvPr/>
        </p:nvSpPr>
        <p:spPr>
          <a:xfrm>
            <a:off x="4929190" y="4357694"/>
            <a:ext cx="1928826" cy="285752"/>
          </a:xfrm>
          <a:prstGeom prst="roundRect">
            <a:avLst>
              <a:gd name="adj" fmla="val 2779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Netbios</a:t>
            </a:r>
            <a:r>
              <a:rPr lang="en-US" altLang="zh-TW" dirty="0" smtClean="0"/>
              <a:t> </a:t>
            </a:r>
            <a:r>
              <a:rPr lang="zh-TW" altLang="en-US" dirty="0" smtClean="0"/>
              <a:t>的風險</a:t>
            </a:r>
            <a:endParaRPr lang="zh-TW" altLang="en-US" dirty="0"/>
          </a:p>
        </p:txBody>
      </p:sp>
      <p:sp>
        <p:nvSpPr>
          <p:cNvPr id="3" name="內容版面配置區 2"/>
          <p:cNvSpPr>
            <a:spLocks noGrp="1"/>
          </p:cNvSpPr>
          <p:nvPr>
            <p:ph sz="half" idx="1"/>
          </p:nvPr>
        </p:nvSpPr>
        <p:spPr>
          <a:xfrm>
            <a:off x="285720" y="1285860"/>
            <a:ext cx="3782224" cy="5572140"/>
          </a:xfrm>
        </p:spPr>
        <p:txBody>
          <a:bodyPr>
            <a:normAutofit/>
          </a:bodyPr>
          <a:lstStyle/>
          <a:p>
            <a:pPr>
              <a:spcBef>
                <a:spcPts val="1200"/>
              </a:spcBef>
            </a:pPr>
            <a:r>
              <a:rPr lang="zh-TW" altLang="en-US" dirty="0" smtClean="0"/>
              <a:t>當安裝 </a:t>
            </a:r>
            <a:r>
              <a:rPr lang="en-US" altLang="zh-TW" dirty="0" smtClean="0"/>
              <a:t>TCP/IP</a:t>
            </a:r>
            <a:r>
              <a:rPr lang="zh-TW" altLang="en-US" dirty="0" smtClean="0"/>
              <a:t> 時，</a:t>
            </a:r>
            <a:r>
              <a:rPr lang="en-US" altLang="zh-TW" dirty="0" smtClean="0"/>
              <a:t>NetBIOS </a:t>
            </a:r>
            <a:r>
              <a:rPr lang="zh-TW" altLang="en-US" dirty="0" smtClean="0"/>
              <a:t>被視窗作為默認設置載入，</a:t>
            </a:r>
            <a:r>
              <a:rPr lang="en-US" altLang="zh-TW" dirty="0" smtClean="0"/>
              <a:t>139</a:t>
            </a:r>
            <a:r>
              <a:rPr lang="zh-TW" altLang="en-US" dirty="0" smtClean="0"/>
              <a:t> 埠被打開。駭客可以利用這個功能攻擊伺服器，使檔案及印表機共用不安全。</a:t>
            </a:r>
            <a:endParaRPr lang="en-US" altLang="zh-TW" dirty="0" smtClean="0"/>
          </a:p>
          <a:p>
            <a:pPr>
              <a:spcBef>
                <a:spcPts val="1200"/>
              </a:spcBef>
            </a:pPr>
            <a:r>
              <a:rPr lang="zh-TW" altLang="en-US" dirty="0" smtClean="0"/>
              <a:t>右圖以網路下載的工具 </a:t>
            </a:r>
            <a:r>
              <a:rPr lang="en-US" altLang="zh-TW" dirty="0" err="1" smtClean="0"/>
              <a:t>NetBrute</a:t>
            </a:r>
            <a:r>
              <a:rPr lang="en-US" altLang="zh-TW" dirty="0" smtClean="0"/>
              <a:t> Scanner </a:t>
            </a:r>
            <a:r>
              <a:rPr lang="zh-TW" altLang="en-US" dirty="0" smtClean="0"/>
              <a:t>掃描某 </a:t>
            </a:r>
            <a:r>
              <a:rPr lang="en-US" altLang="zh-TW" dirty="0" smtClean="0"/>
              <a:t>IP</a:t>
            </a:r>
            <a:r>
              <a:rPr lang="zh-TW" altLang="en-US" dirty="0" smtClean="0"/>
              <a:t> 網段，找到某位址的 </a:t>
            </a:r>
            <a:r>
              <a:rPr lang="en-US" altLang="zh-TW" dirty="0" smtClean="0"/>
              <a:t>139</a:t>
            </a:r>
            <a:r>
              <a:rPr lang="zh-TW" altLang="en-US" dirty="0" smtClean="0"/>
              <a:t> 埠開啟，就可以直接連上該機器未設密碼的共用檔夾；設密碼的檔夾則以密碼破解軟體 </a:t>
            </a:r>
            <a:r>
              <a:rPr lang="en-US" altLang="zh-TW" dirty="0" smtClean="0"/>
              <a:t>(password cracker)</a:t>
            </a:r>
            <a:r>
              <a:rPr lang="zh-TW" altLang="en-US" dirty="0" smtClean="0"/>
              <a:t> 通過。</a:t>
            </a:r>
            <a:endParaRPr lang="en-US" altLang="zh-TW" dirty="0" smtClean="0"/>
          </a:p>
        </p:txBody>
      </p:sp>
      <p:pic>
        <p:nvPicPr>
          <p:cNvPr id="5" name="內容版面配置區 4" descr="NetBrute畫面.JPG"/>
          <p:cNvPicPr>
            <a:picLocks noGrp="1" noChangeAspect="1"/>
          </p:cNvPicPr>
          <p:nvPr>
            <p:ph sz="half" idx="2"/>
          </p:nvPr>
        </p:nvPicPr>
        <p:blipFill>
          <a:blip r:embed="rId2" cstate="print"/>
          <a:stretch>
            <a:fillRect/>
          </a:stretch>
        </p:blipFill>
        <p:spPr>
          <a:xfrm>
            <a:off x="4500562" y="1571612"/>
            <a:ext cx="4078289" cy="4643470"/>
          </a:xfrm>
        </p:spPr>
      </p:pic>
      <p:sp>
        <p:nvSpPr>
          <p:cNvPr id="6" name="圓角矩形 5"/>
          <p:cNvSpPr/>
          <p:nvPr/>
        </p:nvSpPr>
        <p:spPr>
          <a:xfrm>
            <a:off x="4572000" y="2643182"/>
            <a:ext cx="1143008" cy="2143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直線圖說文字 1 7"/>
          <p:cNvSpPr/>
          <p:nvPr/>
        </p:nvSpPr>
        <p:spPr>
          <a:xfrm>
            <a:off x="6000760" y="2500306"/>
            <a:ext cx="857256" cy="214314"/>
          </a:xfrm>
          <a:prstGeom prst="borderCallout1">
            <a:avLst>
              <a:gd name="adj1" fmla="val 18750"/>
              <a:gd name="adj2" fmla="val -8333"/>
              <a:gd name="adj3" fmla="val 36082"/>
              <a:gd name="adj4" fmla="val -42048"/>
            </a:avLst>
          </a:prstGeom>
          <a:solidFill>
            <a:srgbClr val="FFFFCC"/>
          </a:solidFill>
          <a:ln w="9525">
            <a:solidFill>
              <a:srgbClr val="9F378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dirty="0" smtClean="0">
                <a:latin typeface="Calibri" pitchFamily="34" charset="0"/>
              </a:rPr>
              <a:t>POP3</a:t>
            </a:r>
            <a:endParaRPr lang="zh-TW" altLang="en-US" sz="1400" dirty="0">
              <a:latin typeface="Calibri" pitchFamily="34" charset="0"/>
            </a:endParaRPr>
          </a:p>
        </p:txBody>
      </p:sp>
      <p:sp>
        <p:nvSpPr>
          <p:cNvPr id="9" name="直線圖說文字 1 8"/>
          <p:cNvSpPr/>
          <p:nvPr/>
        </p:nvSpPr>
        <p:spPr>
          <a:xfrm>
            <a:off x="6000760" y="2143116"/>
            <a:ext cx="857256" cy="214314"/>
          </a:xfrm>
          <a:prstGeom prst="borderCallout1">
            <a:avLst>
              <a:gd name="adj1" fmla="val 18750"/>
              <a:gd name="adj2" fmla="val -8333"/>
              <a:gd name="adj3" fmla="val 144341"/>
              <a:gd name="adj4" fmla="val -46294"/>
            </a:avLst>
          </a:prstGeom>
          <a:solidFill>
            <a:srgbClr val="FFFFCC"/>
          </a:solidFill>
          <a:ln w="9525">
            <a:solidFill>
              <a:srgbClr val="9F378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dirty="0" smtClean="0">
                <a:latin typeface="Calibri" pitchFamily="34" charset="0"/>
              </a:rPr>
              <a:t>SNMP</a:t>
            </a:r>
            <a:endParaRPr lang="zh-TW" altLang="en-US" sz="1400" dirty="0">
              <a:latin typeface="Calibri" pitchFamily="34" charset="0"/>
            </a:endParaRPr>
          </a:p>
        </p:txBody>
      </p:sp>
      <p:sp>
        <p:nvSpPr>
          <p:cNvPr id="10" name="直線圖說文字 1 9"/>
          <p:cNvSpPr/>
          <p:nvPr/>
        </p:nvSpPr>
        <p:spPr>
          <a:xfrm>
            <a:off x="6000760" y="2857496"/>
            <a:ext cx="857256" cy="214314"/>
          </a:xfrm>
          <a:prstGeom prst="borderCallout1">
            <a:avLst>
              <a:gd name="adj1" fmla="val 18750"/>
              <a:gd name="adj2" fmla="val -8333"/>
              <a:gd name="adj3" fmla="val -40336"/>
              <a:gd name="adj4" fmla="val -39395"/>
            </a:avLst>
          </a:prstGeom>
          <a:solidFill>
            <a:srgbClr val="FFFFCC"/>
          </a:solidFill>
          <a:ln w="9525">
            <a:solidFill>
              <a:srgbClr val="9F378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dirty="0" smtClean="0">
                <a:latin typeface="Calibri" pitchFamily="34" charset="0"/>
              </a:rPr>
              <a:t>NetBIOS</a:t>
            </a:r>
            <a:endParaRPr lang="zh-TW" altLang="en-US" sz="1400" dirty="0">
              <a:latin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6715172" cy="5500702"/>
          </a:xfrm>
        </p:spPr>
        <p:txBody>
          <a:bodyPr>
            <a:normAutofit/>
          </a:bodyPr>
          <a:lstStyle/>
          <a:p>
            <a:pPr>
              <a:spcBef>
                <a:spcPts val="1200"/>
              </a:spcBef>
            </a:pPr>
            <a:r>
              <a:rPr lang="zh-TW" altLang="en-US" sz="2000" dirty="0" smtClean="0"/>
              <a:t>路由器等網路設備的功能越多，設定就越複雜。一些網路元件製造商 </a:t>
            </a:r>
            <a:r>
              <a:rPr lang="en-US" altLang="zh-TW" sz="2000" dirty="0" smtClean="0"/>
              <a:t>(</a:t>
            </a:r>
            <a:r>
              <a:rPr lang="zh-TW" altLang="en-US" sz="2000" dirty="0" smtClean="0"/>
              <a:t>如</a:t>
            </a:r>
            <a:r>
              <a:rPr lang="en-US" altLang="zh-TW" sz="2000" dirty="0" smtClean="0"/>
              <a:t>Cisco)</a:t>
            </a:r>
            <a:r>
              <a:rPr lang="zh-TW" altLang="en-US" sz="2000" dirty="0" smtClean="0"/>
              <a:t> 提供訓練課程與證照考試。</a:t>
            </a:r>
          </a:p>
          <a:p>
            <a:pPr>
              <a:spcBef>
                <a:spcPts val="1200"/>
              </a:spcBef>
            </a:pPr>
            <a:r>
              <a:rPr lang="zh-TW" altLang="en-US" sz="2000" dirty="0" smtClean="0"/>
              <a:t>除了軟體更新及人員訓練之外，從營運面來看強化網路元件安全有以下兩個做法：</a:t>
            </a:r>
            <a:endParaRPr lang="en-US" altLang="zh-TW" sz="2000" dirty="0" smtClean="0"/>
          </a:p>
          <a:p>
            <a:pPr lvl="1">
              <a:spcBef>
                <a:spcPts val="1200"/>
              </a:spcBef>
            </a:pPr>
            <a:r>
              <a:rPr lang="zh-TW" altLang="en-US" sz="1800" dirty="0" smtClean="0"/>
              <a:t>適當的開啟與關閉服務與協定：許多路由器提供動態主機設定協定 </a:t>
            </a:r>
            <a:r>
              <a:rPr lang="en-US" altLang="zh-TW" sz="1800" dirty="0" smtClean="0"/>
              <a:t>(</a:t>
            </a:r>
            <a:r>
              <a:rPr lang="en-US" sz="1800" dirty="0" smtClean="0"/>
              <a:t>DHCP</a:t>
            </a:r>
            <a:r>
              <a:rPr lang="en-US" altLang="zh-TW" sz="1800" dirty="0" smtClean="0"/>
              <a:t>)</a:t>
            </a:r>
            <a:r>
              <a:rPr lang="zh-TW" altLang="en-US" sz="1800" dirty="0" smtClean="0"/>
              <a:t>、封包過濾、與其它各式各樣的服務與協定。網管人員應該將其中不用的全部關閉，並盡量給網路元件設定較嚴格的條件。</a:t>
            </a:r>
            <a:endParaRPr lang="en-US" altLang="zh-TW" sz="1800" dirty="0" smtClean="0"/>
          </a:p>
          <a:p>
            <a:pPr lvl="1">
              <a:spcBef>
                <a:spcPts val="1200"/>
              </a:spcBef>
            </a:pPr>
            <a:r>
              <a:rPr lang="zh-TW" altLang="en-US" sz="1800" dirty="0" smtClean="0"/>
              <a:t>使用存取控制目錄 </a:t>
            </a:r>
            <a:r>
              <a:rPr lang="en-US" altLang="zh-TW" sz="1800" dirty="0" smtClean="0"/>
              <a:t>(access control list, ACL)</a:t>
            </a:r>
            <a:r>
              <a:rPr lang="zh-TW" altLang="en-US" sz="1800" dirty="0" smtClean="0"/>
              <a:t>：</a:t>
            </a:r>
            <a:r>
              <a:rPr lang="en-US" altLang="zh-TW" sz="1800" dirty="0" smtClean="0"/>
              <a:t>ACL</a:t>
            </a:r>
            <a:r>
              <a:rPr lang="zh-TW" altLang="en-US" sz="1800" dirty="0" smtClean="0"/>
              <a:t>可以協助網路元件拒絕未得授權者的要求，例如網管人員發現外部某</a:t>
            </a:r>
            <a:r>
              <a:rPr lang="en-US" altLang="zh-TW" sz="1800" dirty="0" smtClean="0"/>
              <a:t>IP</a:t>
            </a:r>
            <a:r>
              <a:rPr lang="zh-TW" altLang="en-US" sz="1800" dirty="0" smtClean="0"/>
              <a:t>位址經常掃描公司的網路，就可以將該</a:t>
            </a:r>
            <a:r>
              <a:rPr lang="en-US" altLang="zh-TW" sz="1800" dirty="0" smtClean="0"/>
              <a:t>IP</a:t>
            </a:r>
            <a:r>
              <a:rPr lang="zh-TW" altLang="en-US" sz="1800" dirty="0" smtClean="0"/>
              <a:t>位址放進</a:t>
            </a:r>
            <a:r>
              <a:rPr lang="en-US" altLang="zh-TW" sz="1800" dirty="0" smtClean="0"/>
              <a:t>ACL</a:t>
            </a:r>
            <a:r>
              <a:rPr lang="zh-TW" altLang="en-US" sz="1800" dirty="0" smtClean="0"/>
              <a:t>，阻止該位址傳來的任何要求。</a:t>
            </a:r>
            <a:endParaRPr lang="en-US" altLang="zh-TW" sz="1800" dirty="0" smtClean="0"/>
          </a:p>
        </p:txBody>
      </p:sp>
      <p:sp>
        <p:nvSpPr>
          <p:cNvPr id="3" name="標題 2"/>
          <p:cNvSpPr>
            <a:spLocks noGrp="1"/>
          </p:cNvSpPr>
          <p:nvPr>
            <p:ph type="title"/>
          </p:nvPr>
        </p:nvSpPr>
        <p:spPr/>
        <p:txBody>
          <a:bodyPr/>
          <a:lstStyle/>
          <a:p>
            <a:r>
              <a:rPr lang="zh-TW" altLang="en-US" dirty="0" smtClean="0"/>
              <a:t>強化網路組件</a:t>
            </a:r>
            <a:endParaRPr lang="zh-TW" altLang="en-US" dirty="0"/>
          </a:p>
        </p:txBody>
      </p:sp>
      <p:pic>
        <p:nvPicPr>
          <p:cNvPr id="4" name="Picture 3" descr="C:\Users\timpan\AppData\Local\Microsoft\Windows\Temporary Internet Files\Content.IE5\ZBS3KS2Z\MCj02157320000[1].wmf"/>
          <p:cNvPicPr>
            <a:picLocks noChangeAspect="1" noChangeArrowheads="1"/>
          </p:cNvPicPr>
          <p:nvPr/>
        </p:nvPicPr>
        <p:blipFill>
          <a:blip r:embed="rId2" cstate="print"/>
          <a:srcRect/>
          <a:stretch>
            <a:fillRect/>
          </a:stretch>
        </p:blipFill>
        <p:spPr bwMode="auto">
          <a:xfrm flipH="1">
            <a:off x="6786578" y="4811089"/>
            <a:ext cx="1773669" cy="183262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7958688" cy="5500702"/>
          </a:xfrm>
        </p:spPr>
        <p:txBody>
          <a:bodyPr>
            <a:normAutofit/>
          </a:bodyPr>
          <a:lstStyle/>
          <a:p>
            <a:pPr>
              <a:spcBef>
                <a:spcPts val="1200"/>
              </a:spcBef>
            </a:pPr>
            <a:r>
              <a:rPr lang="zh-TW" altLang="en-US" sz="2000" dirty="0" smtClean="0"/>
              <a:t>微軟公司隨 </a:t>
            </a:r>
            <a:r>
              <a:rPr lang="en-US" altLang="zh-TW" sz="2000" dirty="0" smtClean="0"/>
              <a:t>Windows Server </a:t>
            </a:r>
            <a:r>
              <a:rPr lang="zh-TW" altLang="en-US" sz="2000" dirty="0" smtClean="0"/>
              <a:t>所提供的 </a:t>
            </a:r>
            <a:r>
              <a:rPr lang="en-US" altLang="zh-TW" sz="2000" dirty="0" smtClean="0"/>
              <a:t>Internet Information Server (IIS)</a:t>
            </a:r>
            <a:r>
              <a:rPr lang="en-US" altLang="zh-TW" sz="2000" dirty="0" smtClean="0">
                <a:ea typeface="微軟正黑體"/>
              </a:rPr>
              <a:t> </a:t>
            </a:r>
            <a:r>
              <a:rPr lang="zh-TW" altLang="en-US" sz="2000" dirty="0" smtClean="0">
                <a:ea typeface="微軟正黑體"/>
              </a:rPr>
              <a:t>是使用最廣也較常受攻擊的產品之一。</a:t>
            </a:r>
            <a:r>
              <a:rPr lang="en-US" altLang="zh-TW" sz="2000" dirty="0" smtClean="0">
                <a:ea typeface="微軟正黑體"/>
              </a:rPr>
              <a:t>Windows Server 2000 </a:t>
            </a:r>
            <a:r>
              <a:rPr lang="zh-TW" altLang="en-US" sz="2000" dirty="0" smtClean="0">
                <a:ea typeface="微軟正黑體"/>
              </a:rPr>
              <a:t>內涵之 </a:t>
            </a:r>
            <a:r>
              <a:rPr lang="en-US" altLang="zh-TW" sz="2000" dirty="0" smtClean="0">
                <a:ea typeface="微軟正黑體"/>
              </a:rPr>
              <a:t>IIS</a:t>
            </a:r>
            <a:r>
              <a:rPr lang="zh-TW" altLang="en-US" sz="2000" dirty="0" smtClean="0">
                <a:ea typeface="微軟正黑體"/>
              </a:rPr>
              <a:t> </a:t>
            </a:r>
            <a:r>
              <a:rPr lang="en-US" altLang="zh-TW" sz="2000" dirty="0" smtClean="0">
                <a:ea typeface="微軟正黑體"/>
              </a:rPr>
              <a:t>5.0 </a:t>
            </a:r>
            <a:r>
              <a:rPr lang="zh-TW" altLang="en-US" sz="2000" dirty="0" smtClean="0">
                <a:ea typeface="微軟正黑體"/>
              </a:rPr>
              <a:t>曾遭受</a:t>
            </a:r>
            <a:r>
              <a:rPr lang="zh-TW" altLang="en-US" sz="2000" dirty="0" smtClean="0">
                <a:latin typeface="微軟正黑體"/>
                <a:ea typeface="微軟正黑體"/>
              </a:rPr>
              <a:t>「</a:t>
            </a:r>
            <a:r>
              <a:rPr lang="zh-TW" altLang="en-US" sz="2000" dirty="0" smtClean="0"/>
              <a:t>緩衝區溢位 </a:t>
            </a:r>
            <a:r>
              <a:rPr lang="en-US" altLang="zh-TW" sz="2000" dirty="0" smtClean="0"/>
              <a:t>(buffer overflow)</a:t>
            </a:r>
            <a:r>
              <a:rPr lang="zh-TW" altLang="en-US" sz="2000" dirty="0" smtClean="0">
                <a:latin typeface="微軟正黑體"/>
                <a:ea typeface="微軟正黑體"/>
              </a:rPr>
              <a:t>」與「</a:t>
            </a:r>
            <a:r>
              <a:rPr lang="zh-TW" altLang="en-US" sz="2000" dirty="0" smtClean="0"/>
              <a:t>檔案系統橫越 </a:t>
            </a:r>
            <a:r>
              <a:rPr lang="en-US" altLang="zh-TW" sz="2000" dirty="0" smtClean="0"/>
              <a:t>(Unicode directory traversal)</a:t>
            </a:r>
            <a:r>
              <a:rPr lang="zh-TW" altLang="en-US" sz="2000" dirty="0" smtClean="0"/>
              <a:t>」兩種</a:t>
            </a:r>
            <a:r>
              <a:rPr lang="zh-TW" altLang="en-US" sz="2000" dirty="0" smtClean="0">
                <a:ea typeface="微軟正黑體"/>
              </a:rPr>
              <a:t>攻擊，</a:t>
            </a:r>
            <a:r>
              <a:rPr lang="en-US" altLang="zh-TW" sz="2000" dirty="0" smtClean="0">
                <a:ea typeface="微軟正黑體"/>
              </a:rPr>
              <a:t>Code Red </a:t>
            </a:r>
            <a:r>
              <a:rPr lang="zh-TW" altLang="en-US" sz="2000" dirty="0" smtClean="0">
                <a:ea typeface="微軟正黑體"/>
              </a:rPr>
              <a:t>與 </a:t>
            </a:r>
            <a:r>
              <a:rPr lang="en-US" altLang="zh-TW" sz="2000" dirty="0" err="1" smtClean="0">
                <a:ea typeface="微軟正黑體"/>
              </a:rPr>
              <a:t>Nimda</a:t>
            </a:r>
            <a:r>
              <a:rPr lang="zh-TW" altLang="en-US" sz="2000" dirty="0" smtClean="0">
                <a:ea typeface="微軟正黑體"/>
              </a:rPr>
              <a:t> 都是攻擊這些漏洞的蠕蟲。</a:t>
            </a:r>
            <a:endParaRPr lang="en-US" altLang="zh-TW" sz="2000" dirty="0" smtClean="0">
              <a:ea typeface="微軟正黑體"/>
            </a:endParaRPr>
          </a:p>
          <a:p>
            <a:pPr>
              <a:spcBef>
                <a:spcPts val="1200"/>
              </a:spcBef>
            </a:pPr>
            <a:r>
              <a:rPr lang="en-US" altLang="zh-TW" sz="2000" dirty="0" smtClean="0">
                <a:ea typeface="微軟正黑體"/>
              </a:rPr>
              <a:t>IIS</a:t>
            </a:r>
            <a:r>
              <a:rPr lang="zh-TW" altLang="en-US" sz="2000" dirty="0" smtClean="0">
                <a:ea typeface="微軟正黑體"/>
              </a:rPr>
              <a:t> </a:t>
            </a:r>
            <a:r>
              <a:rPr lang="en-US" altLang="zh-TW" sz="2000" dirty="0" smtClean="0">
                <a:ea typeface="微軟正黑體"/>
              </a:rPr>
              <a:t>6.0 (Windows Server 2003) </a:t>
            </a:r>
            <a:r>
              <a:rPr lang="zh-TW" altLang="en-US" sz="2000" dirty="0" smtClean="0">
                <a:ea typeface="微軟正黑體"/>
              </a:rPr>
              <a:t>已大幅改善網站伺服器的安全性，</a:t>
            </a:r>
            <a:r>
              <a:rPr lang="en-US" altLang="zh-TW" sz="2000" dirty="0" smtClean="0"/>
              <a:t>IIS 6.0</a:t>
            </a:r>
            <a:r>
              <a:rPr lang="zh-TW" altLang="en-US" sz="2000" dirty="0" smtClean="0"/>
              <a:t>使用比較謹慎的編碼和安全預設的設計原則，因此具有較佳的安全性追蹤記錄。</a:t>
            </a:r>
            <a:endParaRPr lang="en-US" altLang="zh-TW" sz="2000" dirty="0" smtClean="0"/>
          </a:p>
          <a:p>
            <a:pPr>
              <a:spcBef>
                <a:spcPts val="1200"/>
              </a:spcBef>
            </a:pPr>
            <a:r>
              <a:rPr lang="zh-TW" altLang="en-US" sz="2000" dirty="0" smtClean="0">
                <a:ea typeface="微軟正黑體"/>
              </a:rPr>
              <a:t>最新的 </a:t>
            </a:r>
            <a:r>
              <a:rPr lang="en-US" altLang="zh-TW" sz="2000" dirty="0" smtClean="0">
                <a:ea typeface="微軟正黑體"/>
              </a:rPr>
              <a:t>IIS 7.0 (Windows Server 2008)</a:t>
            </a:r>
            <a:r>
              <a:rPr lang="zh-TW" altLang="en-US" sz="2000" dirty="0" smtClean="0">
                <a:ea typeface="微軟正黑體"/>
              </a:rPr>
              <a:t> 則</a:t>
            </a:r>
            <a:r>
              <a:rPr lang="zh-TW" altLang="en-US" sz="2000" dirty="0" smtClean="0"/>
              <a:t>從核心層被分割為四十多個不同功能的模組，像認證、暫存、靜態頁面處理和目錄清單等。因此網站伺服器可依需要，僅安裝部分的功能模組，使程式受攻擊面得以縮小。</a:t>
            </a:r>
            <a:endParaRPr lang="en-US" altLang="zh-TW" sz="2000" dirty="0" smtClean="0">
              <a:ea typeface="微軟正黑體"/>
            </a:endParaRPr>
          </a:p>
          <a:p>
            <a:pPr>
              <a:spcBef>
                <a:spcPts val="1200"/>
              </a:spcBef>
            </a:pPr>
            <a:endParaRPr lang="zh-TW" altLang="en-US" sz="2000" dirty="0"/>
          </a:p>
        </p:txBody>
      </p:sp>
      <p:sp>
        <p:nvSpPr>
          <p:cNvPr id="3" name="標題 2"/>
          <p:cNvSpPr>
            <a:spLocks noGrp="1"/>
          </p:cNvSpPr>
          <p:nvPr>
            <p:ph type="title"/>
          </p:nvPr>
        </p:nvSpPr>
        <p:spPr/>
        <p:txBody>
          <a:bodyPr/>
          <a:lstStyle/>
          <a:p>
            <a:r>
              <a:rPr lang="zh-TW" altLang="en-US" dirty="0" smtClean="0"/>
              <a:t>強化網頁伺服器</a:t>
            </a:r>
            <a:endParaRPr lang="zh-TW"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1927686"/>
          </a:xfrm>
        </p:spPr>
        <p:txBody>
          <a:bodyPr>
            <a:normAutofit/>
          </a:bodyPr>
          <a:lstStyle/>
          <a:p>
            <a:r>
              <a:rPr lang="zh-TW" altLang="en-US" sz="2000" dirty="0" smtClean="0"/>
              <a:t>電子郵件伺服器主要的安全挑戰為透過郵件傳遞的病毒，和伺服器被挾持成為傳播垃圾郵件及病毒的中繼站。</a:t>
            </a:r>
            <a:endParaRPr lang="en-US" altLang="zh-TW" sz="2000" dirty="0" smtClean="0"/>
          </a:p>
          <a:p>
            <a:r>
              <a:rPr lang="zh-TW" altLang="en-US" sz="2000" dirty="0" smtClean="0"/>
              <a:t>下圖顯示可以在郵件伺服器前加病毒掃描，在前端直接拒絕受感染的郵件，以免感染收件者。部分主流郵件伺服器已經整合了這項功能。</a:t>
            </a:r>
            <a:endParaRPr lang="en-US" altLang="zh-TW" sz="2000" dirty="0" smtClean="0"/>
          </a:p>
        </p:txBody>
      </p:sp>
      <p:sp>
        <p:nvSpPr>
          <p:cNvPr id="3" name="標題 2"/>
          <p:cNvSpPr>
            <a:spLocks noGrp="1"/>
          </p:cNvSpPr>
          <p:nvPr>
            <p:ph type="title"/>
          </p:nvPr>
        </p:nvSpPr>
        <p:spPr/>
        <p:txBody>
          <a:bodyPr/>
          <a:lstStyle/>
          <a:p>
            <a:r>
              <a:rPr lang="zh-TW" altLang="en-US" dirty="0" smtClean="0"/>
              <a:t>強化電子郵件伺服器</a:t>
            </a:r>
            <a:endParaRPr lang="zh-TW" altLang="en-US" dirty="0"/>
          </a:p>
        </p:txBody>
      </p:sp>
      <p:grpSp>
        <p:nvGrpSpPr>
          <p:cNvPr id="4" name="群組 36"/>
          <p:cNvGrpSpPr/>
          <p:nvPr/>
        </p:nvGrpSpPr>
        <p:grpSpPr>
          <a:xfrm>
            <a:off x="1043608" y="3647713"/>
            <a:ext cx="6896326" cy="2013535"/>
            <a:chOff x="1142976" y="4572008"/>
            <a:chExt cx="6896326" cy="2013535"/>
          </a:xfrm>
        </p:grpSpPr>
        <p:grpSp>
          <p:nvGrpSpPr>
            <p:cNvPr id="19" name="Group 149"/>
            <p:cNvGrpSpPr>
              <a:grpSpLocks/>
            </p:cNvGrpSpPr>
            <p:nvPr/>
          </p:nvGrpSpPr>
          <p:grpSpPr bwMode="auto">
            <a:xfrm>
              <a:off x="4500562" y="4764341"/>
              <a:ext cx="500066" cy="1236427"/>
              <a:chOff x="2160" y="1896"/>
              <a:chExt cx="533" cy="863"/>
            </a:xfrm>
          </p:grpSpPr>
          <p:sp>
            <p:nvSpPr>
              <p:cNvPr id="5" name="Freeform 150"/>
              <p:cNvSpPr>
                <a:spLocks noChangeAspect="1"/>
              </p:cNvSpPr>
              <p:nvPr/>
            </p:nvSpPr>
            <p:spPr bwMode="auto">
              <a:xfrm>
                <a:off x="2160" y="2249"/>
                <a:ext cx="90" cy="399"/>
              </a:xfrm>
              <a:custGeom>
                <a:avLst/>
                <a:gdLst>
                  <a:gd name="T0" fmla="*/ 0 w 144"/>
                  <a:gd name="T1" fmla="*/ 1 h 644"/>
                  <a:gd name="T2" fmla="*/ 0 w 144"/>
                  <a:gd name="T3" fmla="*/ 1 h 644"/>
                  <a:gd name="T4" fmla="*/ 1 w 144"/>
                  <a:gd name="T5" fmla="*/ 0 h 644"/>
                  <a:gd name="T6" fmla="*/ 1 w 144"/>
                  <a:gd name="T7" fmla="*/ 1 h 644"/>
                  <a:gd name="T8" fmla="*/ 0 w 144"/>
                  <a:gd name="T9" fmla="*/ 1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rgbClr val="808080"/>
                </a:solidFill>
                <a:round/>
                <a:headEnd/>
                <a:tailEnd/>
              </a:ln>
            </p:spPr>
            <p:txBody>
              <a:bodyPr/>
              <a:lstStyle/>
              <a:p>
                <a:endParaRPr kumimoji="0" lang="zh-TW" altLang="en-US" sz="1600">
                  <a:latin typeface="Tw Cen MT" pitchFamily="34" charset="0"/>
                </a:endParaRPr>
              </a:p>
            </p:txBody>
          </p:sp>
          <p:sp>
            <p:nvSpPr>
              <p:cNvPr id="6" name="Freeform 151"/>
              <p:cNvSpPr>
                <a:spLocks/>
              </p:cNvSpPr>
              <p:nvPr/>
            </p:nvSpPr>
            <p:spPr bwMode="auto">
              <a:xfrm>
                <a:off x="2162" y="1896"/>
                <a:ext cx="529" cy="185"/>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9525" cap="rnd">
                <a:solidFill>
                  <a:srgbClr val="333333"/>
                </a:solidFill>
                <a:round/>
                <a:headEnd/>
                <a:tailEnd/>
              </a:ln>
            </p:spPr>
            <p:txBody>
              <a:bodyPr/>
              <a:lstStyle/>
              <a:p>
                <a:endParaRPr kumimoji="0" lang="zh-TW" altLang="en-US" sz="1600">
                  <a:latin typeface="Tw Cen MT" pitchFamily="34" charset="0"/>
                </a:endParaRPr>
              </a:p>
            </p:txBody>
          </p:sp>
          <p:sp>
            <p:nvSpPr>
              <p:cNvPr id="7" name="Freeform 152"/>
              <p:cNvSpPr>
                <a:spLocks/>
              </p:cNvSpPr>
              <p:nvPr/>
            </p:nvSpPr>
            <p:spPr bwMode="auto">
              <a:xfrm>
                <a:off x="2171" y="2538"/>
                <a:ext cx="513" cy="221"/>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808080"/>
              </a:solidFill>
              <a:ln w="3175" cap="rnd">
                <a:solidFill>
                  <a:srgbClr val="808080"/>
                </a:solidFill>
                <a:round/>
                <a:headEnd/>
                <a:tailEnd/>
              </a:ln>
            </p:spPr>
            <p:txBody>
              <a:bodyPr/>
              <a:lstStyle/>
              <a:p>
                <a:endParaRPr kumimoji="0" lang="zh-TW" altLang="en-US" sz="1600">
                  <a:latin typeface="Tw Cen MT" pitchFamily="34" charset="0"/>
                </a:endParaRPr>
              </a:p>
            </p:txBody>
          </p:sp>
          <p:sp>
            <p:nvSpPr>
              <p:cNvPr id="8" name="Freeform 153"/>
              <p:cNvSpPr>
                <a:spLocks/>
              </p:cNvSpPr>
              <p:nvPr/>
            </p:nvSpPr>
            <p:spPr bwMode="auto">
              <a:xfrm>
                <a:off x="2393" y="1947"/>
                <a:ext cx="300" cy="791"/>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9525" cap="rnd">
                <a:solidFill>
                  <a:srgbClr val="333333"/>
                </a:solidFill>
                <a:round/>
                <a:headEnd/>
                <a:tailEnd/>
              </a:ln>
            </p:spPr>
            <p:txBody>
              <a:bodyPr/>
              <a:lstStyle/>
              <a:p>
                <a:endParaRPr kumimoji="0" lang="zh-TW" altLang="en-US" sz="1600">
                  <a:latin typeface="Tw Cen MT" pitchFamily="34" charset="0"/>
                </a:endParaRPr>
              </a:p>
            </p:txBody>
          </p:sp>
          <p:sp>
            <p:nvSpPr>
              <p:cNvPr id="9" name="Freeform 154"/>
              <p:cNvSpPr>
                <a:spLocks/>
              </p:cNvSpPr>
              <p:nvPr/>
            </p:nvSpPr>
            <p:spPr bwMode="auto">
              <a:xfrm>
                <a:off x="2160" y="2022"/>
                <a:ext cx="236" cy="711"/>
              </a:xfrm>
              <a:custGeom>
                <a:avLst/>
                <a:gdLst>
                  <a:gd name="T0" fmla="*/ 117430 w 156"/>
                  <a:gd name="T1" fmla="*/ 29305 h 470"/>
                  <a:gd name="T2" fmla="*/ 117430 w 156"/>
                  <a:gd name="T3" fmla="*/ 353780 h 470"/>
                  <a:gd name="T4" fmla="*/ 0 w 156"/>
                  <a:gd name="T5" fmla="*/ 321231 h 470"/>
                  <a:gd name="T6" fmla="*/ 0 w 156"/>
                  <a:gd name="T7" fmla="*/ 0 h 470"/>
                  <a:gd name="T8" fmla="*/ 117430 w 156"/>
                  <a:gd name="T9" fmla="*/ 29305 h 470"/>
                  <a:gd name="T10" fmla="*/ 0 60000 65536"/>
                  <a:gd name="T11" fmla="*/ 0 60000 65536"/>
                  <a:gd name="T12" fmla="*/ 0 60000 65536"/>
                  <a:gd name="T13" fmla="*/ 0 60000 65536"/>
                  <a:gd name="T14" fmla="*/ 0 60000 65536"/>
                  <a:gd name="T15" fmla="*/ 0 w 156"/>
                  <a:gd name="T16" fmla="*/ 0 h 470"/>
                  <a:gd name="T17" fmla="*/ 156 w 156"/>
                  <a:gd name="T18" fmla="*/ 470 h 470"/>
                </a:gdLst>
                <a:ahLst/>
                <a:cxnLst>
                  <a:cxn ang="T10">
                    <a:pos x="T0" y="T1"/>
                  </a:cxn>
                  <a:cxn ang="T11">
                    <a:pos x="T2" y="T3"/>
                  </a:cxn>
                  <a:cxn ang="T12">
                    <a:pos x="T4" y="T5"/>
                  </a:cxn>
                  <a:cxn ang="T13">
                    <a:pos x="T6" y="T7"/>
                  </a:cxn>
                  <a:cxn ang="T14">
                    <a:pos x="T8" y="T9"/>
                  </a:cxn>
                </a:cxnLst>
                <a:rect l="T15" t="T16" r="T17" b="T18"/>
                <a:pathLst>
                  <a:path w="156" h="470">
                    <a:moveTo>
                      <a:pt x="156" y="39"/>
                    </a:moveTo>
                    <a:lnTo>
                      <a:pt x="156" y="470"/>
                    </a:lnTo>
                    <a:lnTo>
                      <a:pt x="0" y="427"/>
                    </a:lnTo>
                    <a:lnTo>
                      <a:pt x="0" y="0"/>
                    </a:lnTo>
                    <a:lnTo>
                      <a:pt x="156" y="39"/>
                    </a:lnTo>
                  </a:path>
                </a:pathLst>
              </a:custGeom>
              <a:gradFill rotWithShape="0">
                <a:gsLst>
                  <a:gs pos="0">
                    <a:srgbClr val="EDEDED"/>
                  </a:gs>
                  <a:gs pos="100000">
                    <a:srgbClr val="B2B2B2"/>
                  </a:gs>
                </a:gsLst>
                <a:lin ang="5400000" scaled="1"/>
              </a:gradFill>
              <a:ln w="9525" cap="rnd">
                <a:solidFill>
                  <a:srgbClr val="333333"/>
                </a:solidFill>
                <a:round/>
                <a:headEnd/>
                <a:tailEnd/>
              </a:ln>
            </p:spPr>
            <p:txBody>
              <a:bodyPr/>
              <a:lstStyle/>
              <a:p>
                <a:endParaRPr kumimoji="0" lang="zh-TW" altLang="en-US" sz="1600">
                  <a:latin typeface="Tw Cen MT" pitchFamily="34" charset="0"/>
                </a:endParaRPr>
              </a:p>
            </p:txBody>
          </p:sp>
          <p:sp>
            <p:nvSpPr>
              <p:cNvPr id="10" name="Line 155"/>
              <p:cNvSpPr>
                <a:spLocks noChangeShapeType="1"/>
              </p:cNvSpPr>
              <p:nvPr/>
            </p:nvSpPr>
            <p:spPr bwMode="auto">
              <a:xfrm>
                <a:off x="2193" y="2621"/>
                <a:ext cx="164" cy="43"/>
              </a:xfrm>
              <a:prstGeom prst="line">
                <a:avLst/>
              </a:prstGeom>
              <a:noFill/>
              <a:ln w="9525">
                <a:solidFill>
                  <a:srgbClr val="676767"/>
                </a:solidFill>
                <a:round/>
                <a:headEnd/>
                <a:tailEnd/>
              </a:ln>
            </p:spPr>
            <p:txBody>
              <a:bodyPr wrap="none" anchor="ctr"/>
              <a:lstStyle/>
              <a:p>
                <a:endParaRPr lang="zh-TW" altLang="en-US" sz="1600"/>
              </a:p>
            </p:txBody>
          </p:sp>
          <p:sp>
            <p:nvSpPr>
              <p:cNvPr id="11" name="Line 156"/>
              <p:cNvSpPr>
                <a:spLocks noChangeShapeType="1"/>
              </p:cNvSpPr>
              <p:nvPr/>
            </p:nvSpPr>
            <p:spPr bwMode="auto">
              <a:xfrm>
                <a:off x="2193" y="2588"/>
                <a:ext cx="164" cy="44"/>
              </a:xfrm>
              <a:prstGeom prst="line">
                <a:avLst/>
              </a:prstGeom>
              <a:noFill/>
              <a:ln w="9525">
                <a:solidFill>
                  <a:srgbClr val="676767"/>
                </a:solidFill>
                <a:round/>
                <a:headEnd/>
                <a:tailEnd/>
              </a:ln>
            </p:spPr>
            <p:txBody>
              <a:bodyPr wrap="none" anchor="ctr"/>
              <a:lstStyle/>
              <a:p>
                <a:endParaRPr lang="zh-TW" altLang="en-US" sz="1600"/>
              </a:p>
            </p:txBody>
          </p:sp>
          <p:sp>
            <p:nvSpPr>
              <p:cNvPr id="12" name="Line 157"/>
              <p:cNvSpPr>
                <a:spLocks noChangeShapeType="1"/>
              </p:cNvSpPr>
              <p:nvPr/>
            </p:nvSpPr>
            <p:spPr bwMode="auto">
              <a:xfrm>
                <a:off x="2193" y="2556"/>
                <a:ext cx="164" cy="46"/>
              </a:xfrm>
              <a:prstGeom prst="line">
                <a:avLst/>
              </a:prstGeom>
              <a:noFill/>
              <a:ln w="9525">
                <a:solidFill>
                  <a:srgbClr val="676767"/>
                </a:solidFill>
                <a:round/>
                <a:headEnd/>
                <a:tailEnd/>
              </a:ln>
            </p:spPr>
            <p:txBody>
              <a:bodyPr wrap="none" anchor="ctr"/>
              <a:lstStyle/>
              <a:p>
                <a:endParaRPr lang="zh-TW" altLang="en-US" sz="1600"/>
              </a:p>
            </p:txBody>
          </p:sp>
          <p:sp>
            <p:nvSpPr>
              <p:cNvPr id="13" name="Line 158"/>
              <p:cNvSpPr>
                <a:spLocks noChangeShapeType="1"/>
              </p:cNvSpPr>
              <p:nvPr/>
            </p:nvSpPr>
            <p:spPr bwMode="auto">
              <a:xfrm>
                <a:off x="2193" y="2524"/>
                <a:ext cx="164" cy="44"/>
              </a:xfrm>
              <a:prstGeom prst="line">
                <a:avLst/>
              </a:prstGeom>
              <a:noFill/>
              <a:ln w="9525">
                <a:solidFill>
                  <a:srgbClr val="676767"/>
                </a:solidFill>
                <a:round/>
                <a:headEnd/>
                <a:tailEnd/>
              </a:ln>
            </p:spPr>
            <p:txBody>
              <a:bodyPr wrap="none" anchor="ctr"/>
              <a:lstStyle/>
              <a:p>
                <a:endParaRPr lang="zh-TW" altLang="en-US" sz="1600"/>
              </a:p>
            </p:txBody>
          </p:sp>
          <p:sp>
            <p:nvSpPr>
              <p:cNvPr id="14" name="Line 159"/>
              <p:cNvSpPr>
                <a:spLocks noChangeShapeType="1"/>
              </p:cNvSpPr>
              <p:nvPr/>
            </p:nvSpPr>
            <p:spPr bwMode="auto">
              <a:xfrm>
                <a:off x="2193" y="2491"/>
                <a:ext cx="164" cy="44"/>
              </a:xfrm>
              <a:prstGeom prst="line">
                <a:avLst/>
              </a:prstGeom>
              <a:noFill/>
              <a:ln w="9525">
                <a:solidFill>
                  <a:srgbClr val="676767"/>
                </a:solidFill>
                <a:round/>
                <a:headEnd/>
                <a:tailEnd/>
              </a:ln>
            </p:spPr>
            <p:txBody>
              <a:bodyPr wrap="none" anchor="ctr"/>
              <a:lstStyle/>
              <a:p>
                <a:endParaRPr lang="zh-TW" altLang="en-US" sz="1600"/>
              </a:p>
            </p:txBody>
          </p:sp>
          <p:sp>
            <p:nvSpPr>
              <p:cNvPr id="15" name="Freeform 160"/>
              <p:cNvSpPr>
                <a:spLocks/>
              </p:cNvSpPr>
              <p:nvPr/>
            </p:nvSpPr>
            <p:spPr bwMode="auto">
              <a:xfrm>
                <a:off x="2177" y="2116"/>
                <a:ext cx="186" cy="526"/>
              </a:xfrm>
              <a:custGeom>
                <a:avLst/>
                <a:gdLst>
                  <a:gd name="T0" fmla="*/ 0 w 453"/>
                  <a:gd name="T1" fmla="*/ 0 h 1278"/>
                  <a:gd name="T2" fmla="*/ 0 w 453"/>
                  <a:gd name="T3" fmla="*/ 0 h 1278"/>
                  <a:gd name="T4" fmla="*/ 0 w 453"/>
                  <a:gd name="T5" fmla="*/ 0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a:solidFill>
                  <a:srgbClr val="808080"/>
                </a:solidFill>
                <a:round/>
                <a:headEnd/>
                <a:tailEnd/>
              </a:ln>
            </p:spPr>
            <p:txBody>
              <a:bodyPr/>
              <a:lstStyle/>
              <a:p>
                <a:endParaRPr kumimoji="0" lang="zh-TW" altLang="en-US" sz="1600">
                  <a:latin typeface="Tw Cen MT" pitchFamily="34" charset="0"/>
                </a:endParaRPr>
              </a:p>
            </p:txBody>
          </p:sp>
          <p:sp>
            <p:nvSpPr>
              <p:cNvPr id="16" name="Freeform 161"/>
              <p:cNvSpPr>
                <a:spLocks/>
              </p:cNvSpPr>
              <p:nvPr/>
            </p:nvSpPr>
            <p:spPr bwMode="auto">
              <a:xfrm>
                <a:off x="2210" y="2238"/>
                <a:ext cx="141" cy="64"/>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a:noFill/>
                <a:round/>
                <a:headEnd/>
                <a:tailEnd/>
              </a:ln>
            </p:spPr>
            <p:txBody>
              <a:bodyPr/>
              <a:lstStyle/>
              <a:p>
                <a:endParaRPr kumimoji="0" lang="zh-TW" altLang="en-US" sz="1600">
                  <a:latin typeface="Tw Cen MT" pitchFamily="34" charset="0"/>
                </a:endParaRPr>
              </a:p>
            </p:txBody>
          </p:sp>
          <p:sp>
            <p:nvSpPr>
              <p:cNvPr id="17" name="Freeform 162"/>
              <p:cNvSpPr>
                <a:spLocks/>
              </p:cNvSpPr>
              <p:nvPr/>
            </p:nvSpPr>
            <p:spPr bwMode="auto">
              <a:xfrm>
                <a:off x="2210" y="2308"/>
                <a:ext cx="141" cy="72"/>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noFill/>
                <a:round/>
                <a:headEnd/>
                <a:tailEnd/>
              </a:ln>
            </p:spPr>
            <p:txBody>
              <a:bodyPr/>
              <a:lstStyle/>
              <a:p>
                <a:endParaRPr kumimoji="0" lang="zh-TW" altLang="en-US" sz="1600">
                  <a:latin typeface="Tw Cen MT" pitchFamily="34" charset="0"/>
                </a:endParaRPr>
              </a:p>
            </p:txBody>
          </p:sp>
          <p:sp>
            <p:nvSpPr>
              <p:cNvPr id="18" name="Freeform 163"/>
              <p:cNvSpPr>
                <a:spLocks/>
              </p:cNvSpPr>
              <p:nvPr/>
            </p:nvSpPr>
            <p:spPr bwMode="auto">
              <a:xfrm>
                <a:off x="2207" y="2167"/>
                <a:ext cx="144" cy="65"/>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noFill/>
                <a:round/>
                <a:headEnd/>
                <a:tailEnd/>
              </a:ln>
            </p:spPr>
            <p:txBody>
              <a:bodyPr/>
              <a:lstStyle/>
              <a:p>
                <a:endParaRPr kumimoji="0" lang="zh-TW" altLang="en-US" sz="1600">
                  <a:latin typeface="Tw Cen MT" pitchFamily="34" charset="0"/>
                </a:endParaRPr>
              </a:p>
            </p:txBody>
          </p:sp>
        </p:grpSp>
        <p:sp>
          <p:nvSpPr>
            <p:cNvPr id="23" name="立方體 22"/>
            <p:cNvSpPr/>
            <p:nvPr/>
          </p:nvSpPr>
          <p:spPr>
            <a:xfrm>
              <a:off x="3759997" y="4857760"/>
              <a:ext cx="285752" cy="1071570"/>
            </a:xfrm>
            <a:prstGeom prst="cube">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流程圖: 文件 23"/>
            <p:cNvSpPr/>
            <p:nvPr/>
          </p:nvSpPr>
          <p:spPr>
            <a:xfrm>
              <a:off x="2214546" y="4572008"/>
              <a:ext cx="785818" cy="928694"/>
            </a:xfrm>
            <a:prstGeom prst="flowChartDocument">
              <a:avLst/>
            </a:prstGeom>
            <a:solidFill>
              <a:schemeClr val="tx2">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t>受感染的郵件</a:t>
              </a:r>
              <a:endParaRPr lang="zh-TW" altLang="en-US" sz="1600" dirty="0"/>
            </a:p>
          </p:txBody>
        </p:sp>
        <p:sp>
          <p:nvSpPr>
            <p:cNvPr id="25" name="流程圖: 文件 24"/>
            <p:cNvSpPr/>
            <p:nvPr/>
          </p:nvSpPr>
          <p:spPr>
            <a:xfrm>
              <a:off x="1142976" y="5143512"/>
              <a:ext cx="785818" cy="928694"/>
            </a:xfrm>
            <a:prstGeom prst="flowChartDocumen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accent1"/>
                  </a:solidFill>
                </a:rPr>
                <a:t>正常郵件</a:t>
              </a:r>
              <a:endParaRPr lang="zh-TW" altLang="en-US" sz="1600" dirty="0">
                <a:solidFill>
                  <a:schemeClr val="accent1"/>
                </a:solidFill>
              </a:endParaRPr>
            </a:p>
          </p:txBody>
        </p:sp>
        <p:sp>
          <p:nvSpPr>
            <p:cNvPr id="26" name="文字方塊 25"/>
            <p:cNvSpPr txBox="1"/>
            <p:nvPr/>
          </p:nvSpPr>
          <p:spPr>
            <a:xfrm>
              <a:off x="3571868" y="5987497"/>
              <a:ext cx="595035" cy="584775"/>
            </a:xfrm>
            <a:prstGeom prst="rect">
              <a:avLst/>
            </a:prstGeom>
            <a:noFill/>
          </p:spPr>
          <p:txBody>
            <a:bodyPr wrap="none" rtlCol="0">
              <a:spAutoFit/>
            </a:bodyPr>
            <a:lstStyle/>
            <a:p>
              <a:r>
                <a:rPr lang="zh-TW" altLang="en-US" sz="1600" dirty="0" smtClean="0"/>
                <a:t>病毒</a:t>
              </a:r>
              <a:endParaRPr lang="en-US" altLang="zh-TW" sz="1600" dirty="0" smtClean="0"/>
            </a:p>
            <a:p>
              <a:r>
                <a:rPr lang="zh-TW" altLang="en-US" sz="1600" dirty="0" smtClean="0"/>
                <a:t>掃描</a:t>
              </a:r>
              <a:endParaRPr lang="zh-TW" altLang="en-US" sz="1600" dirty="0"/>
            </a:p>
          </p:txBody>
        </p:sp>
        <p:sp>
          <p:nvSpPr>
            <p:cNvPr id="27" name="文字方塊 26"/>
            <p:cNvSpPr txBox="1"/>
            <p:nvPr/>
          </p:nvSpPr>
          <p:spPr>
            <a:xfrm>
              <a:off x="4214810" y="5987497"/>
              <a:ext cx="1005403" cy="584775"/>
            </a:xfrm>
            <a:prstGeom prst="rect">
              <a:avLst/>
            </a:prstGeom>
            <a:noFill/>
          </p:spPr>
          <p:txBody>
            <a:bodyPr wrap="none" rtlCol="0">
              <a:spAutoFit/>
            </a:bodyPr>
            <a:lstStyle/>
            <a:p>
              <a:pPr algn="ctr"/>
              <a:r>
                <a:rPr lang="zh-TW" altLang="en-US" sz="1600" dirty="0" smtClean="0"/>
                <a:t>電子郵件</a:t>
              </a:r>
              <a:endParaRPr lang="en-US" altLang="zh-TW" sz="1600" dirty="0" smtClean="0"/>
            </a:p>
            <a:p>
              <a:pPr algn="ctr"/>
              <a:r>
                <a:rPr lang="zh-TW" altLang="en-US" sz="1600" dirty="0" smtClean="0"/>
                <a:t>伺服器</a:t>
              </a:r>
              <a:endParaRPr lang="zh-TW" altLang="en-US" sz="1600" dirty="0"/>
            </a:p>
          </p:txBody>
        </p:sp>
        <p:sp>
          <p:nvSpPr>
            <p:cNvPr id="28" name="文字方塊 27"/>
            <p:cNvSpPr txBox="1"/>
            <p:nvPr/>
          </p:nvSpPr>
          <p:spPr>
            <a:xfrm>
              <a:off x="6357950" y="6000768"/>
              <a:ext cx="1005403" cy="584775"/>
            </a:xfrm>
            <a:prstGeom prst="rect">
              <a:avLst/>
            </a:prstGeom>
            <a:noFill/>
          </p:spPr>
          <p:txBody>
            <a:bodyPr wrap="none" rtlCol="0">
              <a:spAutoFit/>
            </a:bodyPr>
            <a:lstStyle/>
            <a:p>
              <a:pPr algn="ctr"/>
              <a:r>
                <a:rPr lang="zh-TW" altLang="en-US" sz="1600" dirty="0" smtClean="0"/>
                <a:t>電子郵件</a:t>
              </a:r>
              <a:endParaRPr lang="en-US" altLang="zh-TW" sz="1600" dirty="0" smtClean="0"/>
            </a:p>
            <a:p>
              <a:pPr algn="ctr"/>
              <a:r>
                <a:rPr lang="zh-TW" altLang="en-US" sz="1600" dirty="0" smtClean="0"/>
                <a:t>接收者</a:t>
              </a:r>
              <a:endParaRPr lang="zh-TW" altLang="en-US" sz="1600" dirty="0"/>
            </a:p>
          </p:txBody>
        </p:sp>
        <p:cxnSp>
          <p:nvCxnSpPr>
            <p:cNvPr id="30" name="直線單箭頭接點 29"/>
            <p:cNvCxnSpPr/>
            <p:nvPr/>
          </p:nvCxnSpPr>
          <p:spPr>
            <a:xfrm>
              <a:off x="3000364" y="5214950"/>
              <a:ext cx="785818" cy="15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rot="10800000">
              <a:off x="3001158" y="4999048"/>
              <a:ext cx="785024" cy="15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1928794" y="5643578"/>
              <a:ext cx="185738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071934" y="5643578"/>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a:off x="5000628" y="5643578"/>
              <a:ext cx="135732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4071934" y="5214950"/>
              <a:ext cx="428628" cy="1588"/>
            </a:xfrm>
            <a:prstGeom prst="straightConnector1">
              <a:avLst/>
            </a:prstGeom>
            <a:ln>
              <a:solidFill>
                <a:srgbClr val="00206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000628" y="5214950"/>
              <a:ext cx="1643074" cy="1588"/>
            </a:xfrm>
            <a:prstGeom prst="straightConnector1">
              <a:avLst/>
            </a:prstGeom>
            <a:ln>
              <a:solidFill>
                <a:srgbClr val="00206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3071802" y="4643446"/>
              <a:ext cx="595035" cy="338554"/>
            </a:xfrm>
            <a:prstGeom prst="rect">
              <a:avLst/>
            </a:prstGeom>
            <a:noFill/>
          </p:spPr>
          <p:txBody>
            <a:bodyPr wrap="none" rtlCol="0">
              <a:spAutoFit/>
            </a:bodyPr>
            <a:lstStyle/>
            <a:p>
              <a:r>
                <a:rPr lang="zh-TW" altLang="en-US" sz="1600" dirty="0" smtClean="0"/>
                <a:t>拒絕</a:t>
              </a:r>
              <a:endParaRPr lang="zh-TW" altLang="en-US" sz="1600" dirty="0"/>
            </a:p>
          </p:txBody>
        </p:sp>
        <p:sp>
          <p:nvSpPr>
            <p:cNvPr id="47" name="文字方塊 46"/>
            <p:cNvSpPr txBox="1"/>
            <p:nvPr/>
          </p:nvSpPr>
          <p:spPr>
            <a:xfrm>
              <a:off x="5352547" y="4876396"/>
              <a:ext cx="1005403" cy="338554"/>
            </a:xfrm>
            <a:prstGeom prst="rect">
              <a:avLst/>
            </a:prstGeom>
            <a:noFill/>
          </p:spPr>
          <p:txBody>
            <a:bodyPr wrap="none" rtlCol="0">
              <a:spAutoFit/>
            </a:bodyPr>
            <a:lstStyle/>
            <a:p>
              <a:r>
                <a:rPr lang="zh-TW" altLang="en-US" sz="1600" smtClean="0"/>
                <a:t>警示通知</a:t>
              </a:r>
              <a:endParaRPr lang="zh-TW" altLang="en-US" sz="1600" dirty="0"/>
            </a:p>
          </p:txBody>
        </p:sp>
        <p:pic>
          <p:nvPicPr>
            <p:cNvPr id="1027" name="Picture 3" descr="C:\Program Files\Microsoft Office\MEDIA\CAGCAT10\j0285750.wmf"/>
            <p:cNvPicPr>
              <a:picLocks noChangeAspect="1" noChangeArrowheads="1"/>
            </p:cNvPicPr>
            <p:nvPr/>
          </p:nvPicPr>
          <p:blipFill>
            <a:blip r:embed="rId2" cstate="print"/>
            <a:srcRect/>
            <a:stretch>
              <a:fillRect/>
            </a:stretch>
          </p:blipFill>
          <p:spPr bwMode="auto">
            <a:xfrm>
              <a:off x="6500826" y="4929198"/>
              <a:ext cx="1538476" cy="945449"/>
            </a:xfrm>
            <a:prstGeom prst="rect">
              <a:avLst/>
            </a:prstGeom>
            <a:noFill/>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4400" dirty="0" smtClean="0">
                <a:cs typeface="Arial" pitchFamily="34" charset="0"/>
              </a:rPr>
              <a:t>多層次防禦</a:t>
            </a:r>
            <a:endParaRPr lang="zh-TW" altLang="en-US" dirty="0"/>
          </a:p>
        </p:txBody>
      </p:sp>
      <p:sp>
        <p:nvSpPr>
          <p:cNvPr id="3" name="文字版面配置區 2"/>
          <p:cNvSpPr>
            <a:spLocks noGrp="1"/>
          </p:cNvSpPr>
          <p:nvPr>
            <p:ph type="body" idx="1"/>
          </p:nvPr>
        </p:nvSpPr>
        <p:spPr/>
        <p:txBody>
          <a:bodyPr/>
          <a:lstStyle/>
          <a:p>
            <a:r>
              <a:rPr lang="zh-TW" altLang="en-US" dirty="0" smtClean="0"/>
              <a:t>第三篇 第</a:t>
            </a:r>
            <a:r>
              <a:rPr lang="en-US" altLang="zh-TW" dirty="0" smtClean="0"/>
              <a:t>12</a:t>
            </a:r>
            <a:r>
              <a:rPr lang="zh-TW" altLang="en-US" dirty="0" smtClean="0"/>
              <a:t>章</a:t>
            </a:r>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spcBef>
                <a:spcPts val="1200"/>
              </a:spcBef>
            </a:pPr>
            <a:r>
              <a:rPr lang="en-US" altLang="zh-TW" sz="2000" dirty="0" smtClean="0"/>
              <a:t>FTP (file transfer protocol)</a:t>
            </a:r>
            <a:r>
              <a:rPr lang="zh-TW" altLang="en-US" sz="2000" dirty="0" smtClean="0"/>
              <a:t> 是個方便卻不見得安全的傳輸協定，許多商家與客戶間使用</a:t>
            </a:r>
            <a:r>
              <a:rPr lang="en-US" altLang="zh-TW" sz="2000" dirty="0" smtClean="0"/>
              <a:t>FTP</a:t>
            </a:r>
            <a:r>
              <a:rPr lang="zh-TW" altLang="en-US" sz="2000" dirty="0" smtClean="0"/>
              <a:t>傳送文件，例如客戶上傳檔案給印刷廠。</a:t>
            </a:r>
            <a:endParaRPr lang="en-US" altLang="zh-TW" sz="2000" dirty="0" smtClean="0"/>
          </a:p>
          <a:p>
            <a:pPr>
              <a:spcBef>
                <a:spcPts val="1200"/>
              </a:spcBef>
            </a:pPr>
            <a:r>
              <a:rPr lang="en-US" altLang="zh-TW" sz="2000" dirty="0" smtClean="0"/>
              <a:t>FTP</a:t>
            </a:r>
            <a:r>
              <a:rPr lang="zh-TW" altLang="en-US" sz="2000" dirty="0" smtClean="0"/>
              <a:t>的第一個風險是，大多數</a:t>
            </a:r>
            <a:r>
              <a:rPr lang="en-US" altLang="zh-TW" sz="2000" dirty="0" smtClean="0"/>
              <a:t>FTP</a:t>
            </a:r>
            <a:r>
              <a:rPr lang="zh-TW" altLang="en-US" sz="2000" dirty="0" smtClean="0"/>
              <a:t>伺服器允許管理員在系統內任何磁碟或檔案區域進行檔案傳輸，若不注意則可能將過多的資料暴露給遠端的人。管理員應該使用獨立的磁碟或者目錄做檔案傳輸。</a:t>
            </a:r>
            <a:endParaRPr lang="en-US" altLang="zh-TW" sz="2000" dirty="0" smtClean="0"/>
          </a:p>
          <a:p>
            <a:pPr>
              <a:spcBef>
                <a:spcPts val="1200"/>
              </a:spcBef>
            </a:pPr>
            <a:r>
              <a:rPr lang="en-US" altLang="zh-TW" sz="2000" dirty="0" smtClean="0"/>
              <a:t>FTP</a:t>
            </a:r>
            <a:r>
              <a:rPr lang="zh-TW" altLang="en-US" sz="2000" dirty="0" smtClean="0"/>
              <a:t>第二個風險是傳輸過程沒有加密，因此機密文件以</a:t>
            </a:r>
            <a:r>
              <a:rPr lang="en-US" altLang="zh-TW" sz="2000" dirty="0" smtClean="0"/>
              <a:t>FTP</a:t>
            </a:r>
            <a:r>
              <a:rPr lang="zh-TW" altLang="en-US" sz="2000" dirty="0" smtClean="0"/>
              <a:t>傳輸必須使用</a:t>
            </a:r>
            <a:r>
              <a:rPr lang="en-US" altLang="zh-TW" sz="2000" dirty="0" smtClean="0"/>
              <a:t>VPN</a:t>
            </a:r>
            <a:r>
              <a:rPr lang="zh-TW" altLang="en-US" sz="2000" dirty="0" smtClean="0"/>
              <a:t>或</a:t>
            </a:r>
            <a:r>
              <a:rPr lang="en-US" altLang="zh-TW" sz="2000" dirty="0" smtClean="0"/>
              <a:t>SSH</a:t>
            </a:r>
            <a:r>
              <a:rPr lang="zh-TW" altLang="en-US" sz="2000" dirty="0" smtClean="0"/>
              <a:t>。</a:t>
            </a:r>
            <a:endParaRPr lang="en-US" altLang="zh-TW" sz="2000" dirty="0" smtClean="0"/>
          </a:p>
          <a:p>
            <a:pPr>
              <a:spcBef>
                <a:spcPts val="1200"/>
              </a:spcBef>
            </a:pPr>
            <a:r>
              <a:rPr lang="en-US" altLang="zh-TW" sz="2000" dirty="0" smtClean="0"/>
              <a:t>FTP</a:t>
            </a:r>
            <a:r>
              <a:rPr lang="zh-TW" altLang="en-US" sz="2000" dirty="0" smtClean="0"/>
              <a:t>可讓遠端使用者上傳資料，因此另一個風險是上傳的資料是否有病毒。系統管理員應經常對</a:t>
            </a:r>
            <a:r>
              <a:rPr lang="en-US" altLang="zh-TW" sz="2000" dirty="0" smtClean="0"/>
              <a:t>FTP</a:t>
            </a:r>
            <a:r>
              <a:rPr lang="zh-TW" altLang="en-US" sz="2000" dirty="0" smtClean="0"/>
              <a:t>伺服器做病毒掃描。</a:t>
            </a:r>
            <a:endParaRPr lang="en-US" altLang="zh-TW" sz="2000" dirty="0" smtClean="0"/>
          </a:p>
          <a:p>
            <a:pPr>
              <a:spcBef>
                <a:spcPts val="1200"/>
              </a:spcBef>
            </a:pPr>
            <a:r>
              <a:rPr lang="zh-TW" altLang="en-US" sz="2000" dirty="0" smtClean="0"/>
              <a:t>應當避免匿名使用</a:t>
            </a:r>
            <a:r>
              <a:rPr lang="en-US" altLang="zh-TW" sz="2000" dirty="0" smtClean="0"/>
              <a:t>FTP</a:t>
            </a:r>
            <a:r>
              <a:rPr lang="zh-TW" altLang="en-US" sz="2000" dirty="0" smtClean="0"/>
              <a:t>伺服器，讓遠端不知名的人任意的上傳與下載檔案到組織的系統內，是高風險的做法。</a:t>
            </a:r>
            <a:endParaRPr lang="zh-TW" altLang="en-US" sz="2000" dirty="0"/>
          </a:p>
        </p:txBody>
      </p:sp>
      <p:sp>
        <p:nvSpPr>
          <p:cNvPr id="3" name="標題 2"/>
          <p:cNvSpPr>
            <a:spLocks noGrp="1"/>
          </p:cNvSpPr>
          <p:nvPr>
            <p:ph type="title"/>
          </p:nvPr>
        </p:nvSpPr>
        <p:spPr/>
        <p:txBody>
          <a:bodyPr/>
          <a:lstStyle/>
          <a:p>
            <a:r>
              <a:rPr lang="zh-TW" altLang="en-US" dirty="0" smtClean="0"/>
              <a:t>強化 </a:t>
            </a:r>
            <a:r>
              <a:rPr lang="en-US" altLang="zh-TW" dirty="0" smtClean="0"/>
              <a:t>FTP</a:t>
            </a:r>
            <a:r>
              <a:rPr lang="zh-TW" altLang="en-US" dirty="0" smtClean="0"/>
              <a:t> 伺服器</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spcBef>
                <a:spcPts val="1200"/>
              </a:spcBef>
            </a:pPr>
            <a:r>
              <a:rPr lang="en-US" altLang="zh-TW" sz="2000" dirty="0" smtClean="0"/>
              <a:t>DNS</a:t>
            </a:r>
            <a:r>
              <a:rPr lang="zh-TW" altLang="en-US" sz="2000" dirty="0" smtClean="0"/>
              <a:t> </a:t>
            </a:r>
            <a:r>
              <a:rPr lang="en-US" altLang="zh-TW" sz="2000" dirty="0" smtClean="0"/>
              <a:t>(domain name service) </a:t>
            </a:r>
            <a:r>
              <a:rPr lang="zh-TW" altLang="en-US" sz="2000" dirty="0" smtClean="0"/>
              <a:t>伺服器在網際網路上將主機名稱轉為</a:t>
            </a:r>
            <a:r>
              <a:rPr lang="en-US" altLang="zh-TW" sz="2000" dirty="0" smtClean="0"/>
              <a:t>IP</a:t>
            </a:r>
            <a:r>
              <a:rPr lang="zh-TW" altLang="en-US" sz="2000" dirty="0" smtClean="0"/>
              <a:t>位址。與</a:t>
            </a:r>
            <a:r>
              <a:rPr lang="en-US" altLang="zh-TW" sz="2000" dirty="0" smtClean="0"/>
              <a:t>DNS</a:t>
            </a:r>
            <a:r>
              <a:rPr lang="zh-TW" altLang="en-US" sz="2000" dirty="0" smtClean="0"/>
              <a:t>伺服器相關攻擊有以下三種可供參考</a:t>
            </a:r>
            <a:r>
              <a:rPr lang="zh-TW" altLang="en-US" sz="2200" dirty="0" smtClean="0"/>
              <a:t>：</a:t>
            </a:r>
            <a:endParaRPr lang="en-US" altLang="zh-TW" sz="2200" dirty="0" smtClean="0"/>
          </a:p>
          <a:p>
            <a:pPr lvl="1">
              <a:spcBef>
                <a:spcPts val="1200"/>
              </a:spcBef>
            </a:pPr>
            <a:r>
              <a:rPr lang="en-US" altLang="zh-TW" sz="1800" dirty="0" smtClean="0"/>
              <a:t>DoS</a:t>
            </a:r>
            <a:r>
              <a:rPr lang="zh-TW" altLang="en-US" sz="1800" dirty="0" smtClean="0"/>
              <a:t>攻擊直接以</a:t>
            </a:r>
            <a:r>
              <a:rPr lang="en-US" altLang="zh-TW" sz="1800" dirty="0" smtClean="0"/>
              <a:t>DNS</a:t>
            </a:r>
            <a:r>
              <a:rPr lang="zh-TW" altLang="en-US" sz="1800" dirty="0" smtClean="0"/>
              <a:t>伺服器為對象，目的是干擾伺服器使服務中斷。預防的方法是讓</a:t>
            </a:r>
            <a:r>
              <a:rPr lang="en-US" altLang="zh-TW" sz="1800" dirty="0" smtClean="0"/>
              <a:t>DNS</a:t>
            </a:r>
            <a:r>
              <a:rPr lang="zh-TW" altLang="en-US" sz="1800" dirty="0" smtClean="0"/>
              <a:t>伺服器軟體及作業系統隨時更新。</a:t>
            </a:r>
            <a:endParaRPr lang="en-US" altLang="zh-TW" sz="1800" dirty="0" smtClean="0"/>
          </a:p>
          <a:p>
            <a:pPr lvl="1">
              <a:spcBef>
                <a:spcPts val="1200"/>
              </a:spcBef>
            </a:pPr>
            <a:r>
              <a:rPr lang="zh-TW" altLang="en-US" sz="1800" dirty="0" smtClean="0"/>
              <a:t>組織內部網路的許多訊息都存放在</a:t>
            </a:r>
            <a:r>
              <a:rPr lang="en-US" altLang="zh-TW" sz="1800" dirty="0" smtClean="0"/>
              <a:t>DNS</a:t>
            </a:r>
            <a:r>
              <a:rPr lang="zh-TW" altLang="en-US" sz="1800" dirty="0" smtClean="0"/>
              <a:t>伺服器內，攻擊者可以使用查詢程式找到這些資料，幫助他瞭解網路的弱點。因此儘量讓這些訊息維持</a:t>
            </a:r>
            <a:r>
              <a:rPr lang="zh-TW" altLang="en-US" sz="1800" dirty="0" smtClean="0">
                <a:ea typeface="微軟正黑體"/>
              </a:rPr>
              <a:t>「夠用就好」。</a:t>
            </a:r>
            <a:endParaRPr lang="en-US" altLang="zh-TW" sz="1800" dirty="0" smtClean="0">
              <a:ea typeface="微軟正黑體"/>
            </a:endParaRPr>
          </a:p>
          <a:p>
            <a:pPr lvl="1">
              <a:spcBef>
                <a:spcPts val="1200"/>
              </a:spcBef>
            </a:pPr>
            <a:r>
              <a:rPr lang="zh-TW" altLang="en-US" sz="1800" dirty="0" smtClean="0">
                <a:ea typeface="微軟正黑體"/>
              </a:rPr>
              <a:t>如果在</a:t>
            </a:r>
            <a:r>
              <a:rPr lang="en-US" altLang="zh-TW" sz="1800" dirty="0" smtClean="0">
                <a:ea typeface="微軟正黑體"/>
              </a:rPr>
              <a:t>DNS</a:t>
            </a:r>
            <a:r>
              <a:rPr lang="zh-TW" altLang="en-US" sz="1800" dirty="0" smtClean="0">
                <a:ea typeface="微軟正黑體"/>
              </a:rPr>
              <a:t>伺服器插入錯誤的訊息，就有可能將網站拜訪者引導到其它的網站。設想當您拜訪一家公司的網站，卻被轉到色情網站，是多麼難堪的事。因此進行</a:t>
            </a:r>
            <a:r>
              <a:rPr lang="en-US" altLang="zh-TW" sz="1800" dirty="0" smtClean="0">
                <a:ea typeface="微軟正黑體"/>
              </a:rPr>
              <a:t>DNS</a:t>
            </a:r>
            <a:r>
              <a:rPr lang="zh-TW" altLang="en-US" sz="1800" dirty="0" smtClean="0">
                <a:ea typeface="微軟正黑體"/>
              </a:rPr>
              <a:t>伺服器資料更新前，必需做身分認證，以確保不會有未被授權的資料插入。</a:t>
            </a:r>
            <a:endParaRPr lang="zh-TW" altLang="en-US" sz="1800" dirty="0"/>
          </a:p>
        </p:txBody>
      </p:sp>
      <p:sp>
        <p:nvSpPr>
          <p:cNvPr id="3" name="標題 2"/>
          <p:cNvSpPr>
            <a:spLocks noGrp="1"/>
          </p:cNvSpPr>
          <p:nvPr>
            <p:ph type="title"/>
          </p:nvPr>
        </p:nvSpPr>
        <p:spPr/>
        <p:txBody>
          <a:bodyPr/>
          <a:lstStyle/>
          <a:p>
            <a:r>
              <a:rPr lang="zh-TW" altLang="en-US" dirty="0" smtClean="0"/>
              <a:t>強化 </a:t>
            </a:r>
            <a:r>
              <a:rPr lang="en-US" altLang="zh-TW" dirty="0" smtClean="0"/>
              <a:t>DNS</a:t>
            </a:r>
            <a:r>
              <a:rPr lang="zh-TW" altLang="en-US" dirty="0" smtClean="0"/>
              <a:t> 伺服器</a:t>
            </a:r>
            <a:endParaRPr lang="zh-TW"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500702"/>
          </a:xfrm>
        </p:spPr>
        <p:txBody>
          <a:bodyPr>
            <a:normAutofit/>
          </a:bodyPr>
          <a:lstStyle/>
          <a:p>
            <a:pPr>
              <a:spcBef>
                <a:spcPts val="1200"/>
              </a:spcBef>
            </a:pPr>
            <a:r>
              <a:rPr lang="en-US" altLang="zh-TW" sz="2000" dirty="0" smtClean="0"/>
              <a:t>DHCP</a:t>
            </a:r>
            <a:r>
              <a:rPr lang="zh-TW" altLang="en-US" sz="2000" dirty="0" smtClean="0"/>
              <a:t> </a:t>
            </a:r>
            <a:r>
              <a:rPr lang="en-US" altLang="zh-TW" sz="2000" dirty="0" smtClean="0"/>
              <a:t>(dynamic host configuration protocol) </a:t>
            </a:r>
            <a:r>
              <a:rPr lang="zh-TW" altLang="en-US" sz="2000" dirty="0" smtClean="0"/>
              <a:t>被使用在許多網路中，自動指派 </a:t>
            </a:r>
            <a:r>
              <a:rPr lang="en-US" altLang="zh-TW" sz="2000" dirty="0" smtClean="0"/>
              <a:t>IP </a:t>
            </a:r>
            <a:r>
              <a:rPr lang="zh-TW" altLang="en-US" sz="2000" dirty="0" smtClean="0"/>
              <a:t>位址給主機。它會監聽網路的 </a:t>
            </a:r>
            <a:r>
              <a:rPr lang="en-US" altLang="zh-TW" sz="2000" dirty="0" smtClean="0"/>
              <a:t>DHCP </a:t>
            </a:r>
            <a:r>
              <a:rPr lang="zh-TW" altLang="en-US" sz="2000" dirty="0" smtClean="0"/>
              <a:t>請求</a:t>
            </a:r>
            <a:r>
              <a:rPr lang="en-US" altLang="zh-TW" sz="2000" dirty="0" smtClean="0"/>
              <a:t>﹐</a:t>
            </a:r>
            <a:r>
              <a:rPr lang="zh-TW" altLang="en-US" sz="2000" dirty="0" smtClean="0"/>
              <a:t>並與客戶端搓商 </a:t>
            </a:r>
            <a:r>
              <a:rPr lang="en-US" altLang="zh-TW" sz="2000" dirty="0" smtClean="0"/>
              <a:t>TCP/IP </a:t>
            </a:r>
            <a:r>
              <a:rPr lang="zh-TW" altLang="en-US" sz="2000" dirty="0" smtClean="0"/>
              <a:t>的設定環境。它提供兩種 </a:t>
            </a:r>
            <a:r>
              <a:rPr lang="en-US" altLang="zh-TW" sz="2000" dirty="0" smtClean="0"/>
              <a:t>IP </a:t>
            </a:r>
            <a:r>
              <a:rPr lang="zh-TW" altLang="en-US" sz="2000" dirty="0" smtClean="0"/>
              <a:t>定位方式</a:t>
            </a:r>
            <a:r>
              <a:rPr lang="en-US" altLang="zh-TW" sz="2000" dirty="0" smtClean="0"/>
              <a:t>﹕ </a:t>
            </a:r>
          </a:p>
          <a:p>
            <a:pPr lvl="1">
              <a:spcBef>
                <a:spcPts val="1200"/>
              </a:spcBef>
            </a:pPr>
            <a:r>
              <a:rPr lang="zh-TW" altLang="en-US" sz="1800" dirty="0" smtClean="0"/>
              <a:t>自動分配：一旦客戶端第一次從 </a:t>
            </a:r>
            <a:r>
              <a:rPr lang="en-US" altLang="zh-TW" sz="1800" dirty="0" smtClean="0"/>
              <a:t>DHCP </a:t>
            </a:r>
            <a:r>
              <a:rPr lang="zh-TW" altLang="en-US" sz="1800" dirty="0" smtClean="0"/>
              <a:t>伺服器端取得 </a:t>
            </a:r>
            <a:r>
              <a:rPr lang="en-US" altLang="zh-TW" sz="1800" dirty="0" smtClean="0"/>
              <a:t>IP </a:t>
            </a:r>
            <a:r>
              <a:rPr lang="zh-TW" altLang="en-US" sz="1800" dirty="0" smtClean="0"/>
              <a:t>位址後，就永遠使用這個位址。 </a:t>
            </a:r>
            <a:endParaRPr lang="en-US" altLang="zh-TW" sz="1800" dirty="0" smtClean="0"/>
          </a:p>
          <a:p>
            <a:pPr lvl="1">
              <a:spcBef>
                <a:spcPts val="1200"/>
              </a:spcBef>
            </a:pPr>
            <a:r>
              <a:rPr lang="zh-TW" altLang="en-US" sz="1800" dirty="0" smtClean="0"/>
              <a:t>動態分配：當客戶端第一次從 </a:t>
            </a:r>
            <a:r>
              <a:rPr lang="en-US" altLang="zh-TW" sz="1800" dirty="0" smtClean="0"/>
              <a:t>DHCP </a:t>
            </a:r>
            <a:r>
              <a:rPr lang="zh-TW" altLang="en-US" sz="1800" dirty="0" smtClean="0"/>
              <a:t>伺服器端取得 </a:t>
            </a:r>
            <a:r>
              <a:rPr lang="en-US" altLang="zh-TW" sz="1800" dirty="0" smtClean="0"/>
              <a:t>IP </a:t>
            </a:r>
            <a:r>
              <a:rPr lang="zh-TW" altLang="en-US" sz="1800" dirty="0" smtClean="0"/>
              <a:t>位址後，並非固定使用該位址，在一定的時間後客戶端要釋放這個位址。 </a:t>
            </a:r>
            <a:endParaRPr lang="en-US" altLang="zh-TW" sz="1800" dirty="0" smtClean="0"/>
          </a:p>
          <a:p>
            <a:pPr lvl="1">
              <a:spcBef>
                <a:spcPts val="1200"/>
              </a:spcBef>
            </a:pPr>
            <a:r>
              <a:rPr lang="zh-TW" altLang="en-US" sz="1800" dirty="0" smtClean="0"/>
              <a:t>動態分配比較靈活，當組織的實際 </a:t>
            </a:r>
            <a:r>
              <a:rPr lang="en-US" altLang="zh-TW" sz="1800" dirty="0" smtClean="0"/>
              <a:t>IP </a:t>
            </a:r>
            <a:r>
              <a:rPr lang="zh-TW" altLang="en-US" sz="1800" dirty="0" smtClean="0"/>
              <a:t>位址不足時，動態分配可以服務更多的主機，因為使用者不致於全在同一個時間上網。</a:t>
            </a:r>
            <a:endParaRPr lang="en-US" altLang="zh-TW" sz="1800" dirty="0" smtClean="0"/>
          </a:p>
          <a:p>
            <a:pPr>
              <a:spcBef>
                <a:spcPts val="1200"/>
              </a:spcBef>
            </a:pPr>
            <a:r>
              <a:rPr lang="zh-TW" altLang="en-US" sz="2000" dirty="0" smtClean="0"/>
              <a:t>一個網路或區段只能有一個 </a:t>
            </a:r>
            <a:r>
              <a:rPr lang="en-US" altLang="zh-TW" sz="2000" dirty="0" smtClean="0"/>
              <a:t>DHCP</a:t>
            </a:r>
            <a:r>
              <a:rPr lang="zh-TW" altLang="en-US" sz="2000" dirty="0" smtClean="0"/>
              <a:t> 伺服器， 否則會形成 </a:t>
            </a:r>
            <a:r>
              <a:rPr lang="en-US" altLang="zh-TW" sz="2000" dirty="0" smtClean="0"/>
              <a:t>IP </a:t>
            </a:r>
            <a:r>
              <a:rPr lang="zh-TW" altLang="en-US" sz="2000" dirty="0" smtClean="0"/>
              <a:t>位址衝突。曾經有網路管理員在公司網路上測試一個含有 </a:t>
            </a:r>
            <a:r>
              <a:rPr lang="en-US" altLang="zh-TW" sz="2000" dirty="0" smtClean="0"/>
              <a:t>DHCP</a:t>
            </a:r>
            <a:r>
              <a:rPr lang="zh-TW" altLang="en-US" sz="2000" dirty="0" smtClean="0"/>
              <a:t> 伺服器功能的路由器，導致公司內的 </a:t>
            </a:r>
            <a:r>
              <a:rPr lang="en-US" altLang="zh-TW" sz="2000" dirty="0" smtClean="0"/>
              <a:t>IP</a:t>
            </a:r>
            <a:r>
              <a:rPr lang="zh-TW" altLang="en-US" sz="2000" dirty="0" smtClean="0"/>
              <a:t> 位址完全混亂。</a:t>
            </a:r>
            <a:endParaRPr lang="en-US" altLang="zh-TW" sz="2000" dirty="0" smtClean="0"/>
          </a:p>
        </p:txBody>
      </p:sp>
      <p:sp>
        <p:nvSpPr>
          <p:cNvPr id="3" name="標題 2"/>
          <p:cNvSpPr>
            <a:spLocks noGrp="1"/>
          </p:cNvSpPr>
          <p:nvPr>
            <p:ph type="title"/>
          </p:nvPr>
        </p:nvSpPr>
        <p:spPr/>
        <p:txBody>
          <a:bodyPr/>
          <a:lstStyle/>
          <a:p>
            <a:r>
              <a:rPr lang="zh-TW" altLang="en-US" dirty="0" smtClean="0"/>
              <a:t>強化 </a:t>
            </a:r>
            <a:r>
              <a:rPr lang="en-US" altLang="zh-TW" dirty="0" smtClean="0"/>
              <a:t>DHCP</a:t>
            </a:r>
            <a:r>
              <a:rPr lang="zh-TW" altLang="en-US" dirty="0" smtClean="0"/>
              <a:t> 服務</a:t>
            </a:r>
            <a:endParaRPr lang="zh-TW"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072098"/>
          </a:xfrm>
        </p:spPr>
        <p:txBody>
          <a:bodyPr>
            <a:normAutofit/>
          </a:bodyPr>
          <a:lstStyle/>
          <a:p>
            <a:pPr>
              <a:spcBef>
                <a:spcPts val="1200"/>
              </a:spcBef>
            </a:pPr>
            <a:r>
              <a:rPr lang="zh-TW" altLang="en-US" sz="2000" dirty="0" smtClean="0"/>
              <a:t>檔案與列印伺服器主要易受 </a:t>
            </a:r>
            <a:r>
              <a:rPr lang="en-US" altLang="zh-TW" sz="2000" dirty="0" smtClean="0"/>
              <a:t>DoS</a:t>
            </a:r>
            <a:r>
              <a:rPr lang="zh-TW" altLang="en-US" sz="2000" dirty="0" smtClean="0"/>
              <a:t> 及存取攻擊。</a:t>
            </a:r>
            <a:endParaRPr lang="en-US" altLang="zh-TW" sz="2000" dirty="0" smtClean="0"/>
          </a:p>
          <a:p>
            <a:pPr>
              <a:spcBef>
                <a:spcPts val="1200"/>
              </a:spcBef>
            </a:pPr>
            <a:r>
              <a:rPr lang="zh-TW" altLang="en-US" sz="2000" dirty="0" smtClean="0"/>
              <a:t>檔案與列印伺服器的功用較單純，因此應該只留下必要的協定而關閉其它的，如此可縮小承受攻擊面。</a:t>
            </a:r>
            <a:endParaRPr lang="en-US" altLang="zh-TW" sz="2000" dirty="0" smtClean="0"/>
          </a:p>
          <a:p>
            <a:pPr>
              <a:spcBef>
                <a:spcPts val="1200"/>
              </a:spcBef>
            </a:pPr>
            <a:r>
              <a:rPr lang="zh-TW" altLang="en-US" sz="2000" dirty="0" smtClean="0"/>
              <a:t>如果是</a:t>
            </a:r>
            <a:r>
              <a:rPr lang="en-US" altLang="zh-TW" sz="2000" dirty="0" smtClean="0"/>
              <a:t>PC</a:t>
            </a:r>
            <a:r>
              <a:rPr lang="zh-TW" altLang="en-US" sz="2000" dirty="0" smtClean="0"/>
              <a:t>級的伺服器，應該關閉 </a:t>
            </a:r>
            <a:r>
              <a:rPr lang="en-US" altLang="zh-TW" sz="2000" dirty="0" smtClean="0"/>
              <a:t>NetBIOS </a:t>
            </a:r>
            <a:r>
              <a:rPr lang="zh-TW" altLang="en-US" sz="2000" dirty="0" smtClean="0"/>
              <a:t>功能，或是在伺服器與網際網路間安置防火牆。</a:t>
            </a:r>
            <a:r>
              <a:rPr lang="en-US" altLang="zh-TW" sz="2000" dirty="0" smtClean="0"/>
              <a:t>NetBIOS </a:t>
            </a:r>
            <a:r>
              <a:rPr lang="zh-TW" altLang="en-US" sz="2000" dirty="0" smtClean="0"/>
              <a:t>通訊被使用於</a:t>
            </a:r>
            <a:r>
              <a:rPr lang="zh-TW" altLang="en-US" sz="2000" dirty="0" smtClean="0">
                <a:latin typeface="微軟正黑體"/>
                <a:ea typeface="微軟正黑體"/>
              </a:rPr>
              <a:t>「</a:t>
            </a:r>
            <a:r>
              <a:rPr lang="zh-TW" altLang="en-US" sz="2000" dirty="0" smtClean="0"/>
              <a:t>網路上的芳鄰</a:t>
            </a:r>
            <a:r>
              <a:rPr lang="zh-TW" altLang="en-US" sz="2000" dirty="0" smtClean="0">
                <a:latin typeface="微軟正黑體"/>
                <a:ea typeface="微軟正黑體"/>
              </a:rPr>
              <a:t>」</a:t>
            </a:r>
            <a:r>
              <a:rPr lang="zh-TW" altLang="en-US" sz="2000" dirty="0" smtClean="0"/>
              <a:t>等工具，許多對系統的攻擊是針對</a:t>
            </a:r>
            <a:r>
              <a:rPr lang="en-US" altLang="zh-TW" sz="2000" dirty="0" smtClean="0"/>
              <a:t>NetBIOS</a:t>
            </a:r>
            <a:r>
              <a:rPr lang="zh-TW" altLang="en-US" sz="2000" dirty="0" smtClean="0"/>
              <a:t>的服務。</a:t>
            </a:r>
            <a:endParaRPr lang="en-US" altLang="zh-TW" sz="2000" dirty="0" smtClean="0"/>
          </a:p>
          <a:p>
            <a:pPr>
              <a:spcBef>
                <a:spcPts val="1200"/>
              </a:spcBef>
            </a:pPr>
            <a:r>
              <a:rPr lang="zh-TW" altLang="en-US" sz="2000" dirty="0" smtClean="0"/>
              <a:t>當使用者連結上網路分享的目錄時，他並不知道</a:t>
            </a:r>
            <a:r>
              <a:rPr lang="zh-TW" altLang="en-US" sz="2000" dirty="0" smtClean="0">
                <a:latin typeface="微軟正黑體"/>
                <a:ea typeface="微軟正黑體"/>
              </a:rPr>
              <a:t> </a:t>
            </a:r>
            <a:r>
              <a:rPr lang="en-US" altLang="zh-TW" sz="2000" dirty="0" smtClean="0">
                <a:latin typeface="微軟正黑體"/>
                <a:ea typeface="微軟正黑體"/>
              </a:rPr>
              <a:t>(</a:t>
            </a:r>
            <a:r>
              <a:rPr lang="zh-TW" altLang="en-US" sz="2000" dirty="0" smtClean="0">
                <a:latin typeface="微軟正黑體"/>
                <a:ea typeface="微軟正黑體"/>
              </a:rPr>
              <a:t>也不應知道</a:t>
            </a:r>
            <a:r>
              <a:rPr lang="en-US" altLang="zh-TW" sz="2000" dirty="0" smtClean="0">
                <a:latin typeface="微軟正黑體"/>
                <a:ea typeface="微軟正黑體"/>
              </a:rPr>
              <a:t>)</a:t>
            </a:r>
            <a:r>
              <a:rPr lang="zh-TW" altLang="en-US" sz="2000" dirty="0" smtClean="0">
                <a:latin typeface="微軟正黑體"/>
                <a:ea typeface="微軟正黑體"/>
              </a:rPr>
              <a:t> 這個分享是在檔案系統的哪個位置。因此</a:t>
            </a:r>
            <a:r>
              <a:rPr lang="zh-TW" altLang="en-US" sz="2000" dirty="0" smtClean="0"/>
              <a:t>檔案伺服器應該避免分享根目錄 </a:t>
            </a:r>
            <a:r>
              <a:rPr lang="en-US" altLang="zh-TW" sz="2000" dirty="0" smtClean="0"/>
              <a:t>(root directory)</a:t>
            </a:r>
            <a:r>
              <a:rPr lang="zh-TW" altLang="en-US" sz="2000" dirty="0" smtClean="0"/>
              <a:t>，許多系統相關的檔案以及檔案系統訊息都在根目錄內。</a:t>
            </a:r>
            <a:endParaRPr lang="en-US" altLang="zh-TW" sz="2000" dirty="0" smtClean="0"/>
          </a:p>
          <a:p>
            <a:pPr>
              <a:spcBef>
                <a:spcPts val="1200"/>
              </a:spcBef>
            </a:pPr>
            <a:r>
              <a:rPr lang="zh-TW" altLang="en-US" sz="2000" dirty="0" smtClean="0"/>
              <a:t>對於分享出來的目錄，我們應當實施最嚴格的存取控制。</a:t>
            </a:r>
            <a:endParaRPr lang="en-US" altLang="zh-TW" sz="2000" dirty="0" smtClean="0"/>
          </a:p>
        </p:txBody>
      </p:sp>
      <p:sp>
        <p:nvSpPr>
          <p:cNvPr id="3" name="標題 2"/>
          <p:cNvSpPr>
            <a:spLocks noGrp="1"/>
          </p:cNvSpPr>
          <p:nvPr>
            <p:ph type="title"/>
          </p:nvPr>
        </p:nvSpPr>
        <p:spPr/>
        <p:txBody>
          <a:bodyPr/>
          <a:lstStyle/>
          <a:p>
            <a:r>
              <a:rPr lang="zh-TW" altLang="en-US" dirty="0" smtClean="0"/>
              <a:t>強化檔案與列印伺服器</a:t>
            </a:r>
            <a:endParaRPr lang="zh-TW"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ea typeface="微軟正黑體"/>
              </a:rPr>
              <a:t>目錄服務視網路上的資料及資源為「物件 </a:t>
            </a:r>
            <a:r>
              <a:rPr lang="en-US" altLang="zh-TW" dirty="0" smtClean="0">
                <a:ea typeface="微軟正黑體"/>
              </a:rPr>
              <a:t>(object)</a:t>
            </a:r>
            <a:r>
              <a:rPr lang="zh-TW" altLang="en-US" dirty="0" smtClean="0">
                <a:ea typeface="微軟正黑體"/>
              </a:rPr>
              <a:t>」，所有的物件被歸入一個層級結構 </a:t>
            </a:r>
            <a:r>
              <a:rPr lang="en-US" altLang="zh-TW" dirty="0" smtClean="0">
                <a:ea typeface="微軟正黑體"/>
              </a:rPr>
              <a:t>(hierarchy)</a:t>
            </a:r>
            <a:r>
              <a:rPr lang="zh-TW" altLang="en-US" dirty="0" smtClean="0">
                <a:ea typeface="微軟正黑體"/>
              </a:rPr>
              <a:t>，而每一個物件都擁有唯一的名稱。</a:t>
            </a:r>
            <a:endParaRPr lang="en-US" altLang="zh-TW" dirty="0" smtClean="0">
              <a:ea typeface="微軟正黑體"/>
            </a:endParaRPr>
          </a:p>
          <a:p>
            <a:r>
              <a:rPr lang="zh-TW" altLang="en-US" sz="2000" dirty="0" smtClean="0"/>
              <a:t>由於 </a:t>
            </a:r>
            <a:r>
              <a:rPr lang="en-US" altLang="zh-TW" sz="2000" dirty="0" smtClean="0"/>
              <a:t>X.500 </a:t>
            </a:r>
            <a:r>
              <a:rPr lang="zh-TW" altLang="en-US" sz="2000" dirty="0" smtClean="0"/>
              <a:t>在實施上過於複雜，它的精簡版 </a:t>
            </a:r>
            <a:r>
              <a:rPr lang="en-US" altLang="zh-TW" sz="2000" dirty="0" smtClean="0"/>
              <a:t>LDAP (lightweight directory access protocol)</a:t>
            </a:r>
            <a:r>
              <a:rPr lang="zh-TW" altLang="en-US" sz="2000" dirty="0" smtClean="0"/>
              <a:t> 成了業界的標準。</a:t>
            </a:r>
            <a:endParaRPr lang="en-US" altLang="zh-TW" sz="2000" dirty="0" smtClean="0"/>
          </a:p>
          <a:p>
            <a:r>
              <a:rPr lang="zh-TW" altLang="en-US" sz="2000" dirty="0" smtClean="0"/>
              <a:t>微軟公司的目錄服務產品 </a:t>
            </a:r>
            <a:r>
              <a:rPr lang="en-US" altLang="zh-TW" sz="2000" dirty="0" smtClean="0"/>
              <a:t>AD (Active Directory)</a:t>
            </a:r>
            <a:r>
              <a:rPr lang="zh-TW" altLang="en-US" sz="2000" dirty="0" smtClean="0"/>
              <a:t> 即以 </a:t>
            </a:r>
            <a:r>
              <a:rPr lang="en-US" altLang="zh-TW" sz="2000" dirty="0" smtClean="0"/>
              <a:t>LDAP</a:t>
            </a:r>
            <a:r>
              <a:rPr lang="zh-TW" altLang="en-US" sz="2000" dirty="0" smtClean="0"/>
              <a:t> 為存取協定。</a:t>
            </a:r>
            <a:endParaRPr lang="en-US" altLang="zh-TW" sz="2000" dirty="0" smtClean="0"/>
          </a:p>
          <a:p>
            <a:pPr lvl="1"/>
            <a:r>
              <a:rPr lang="zh-TW" altLang="en-US" sz="1800" dirty="0" smtClean="0"/>
              <a:t>之前網路中需要各個不同的目錄和 </a:t>
            </a:r>
            <a:r>
              <a:rPr lang="en-US" altLang="zh-TW" sz="1800" dirty="0" smtClean="0"/>
              <a:t>ID</a:t>
            </a:r>
            <a:r>
              <a:rPr lang="en-US" sz="1800" dirty="0" smtClean="0"/>
              <a:t>/password </a:t>
            </a:r>
            <a:r>
              <a:rPr lang="zh-TW" altLang="en-US" sz="1800" dirty="0" smtClean="0"/>
              <a:t>並由每個應用程式或服務來管理。例如，網域本身需要一個目錄，電子郵件信箱與通訊群組清單需要一個不同的目錄，而遠端存取也需要不同的目錄。</a:t>
            </a:r>
            <a:endParaRPr lang="en-US" altLang="zh-TW" sz="1800" dirty="0" smtClean="0"/>
          </a:p>
          <a:p>
            <a:pPr lvl="1"/>
            <a:r>
              <a:rPr lang="zh-TW" altLang="en-US" sz="1800" dirty="0" smtClean="0"/>
              <a:t>組織的系統管理員可以將使者加入 </a:t>
            </a:r>
            <a:r>
              <a:rPr lang="en-US" altLang="zh-TW" sz="1800" dirty="0" smtClean="0"/>
              <a:t>AD</a:t>
            </a:r>
            <a:r>
              <a:rPr lang="zh-TW" altLang="en-US" sz="1800" dirty="0" smtClean="0"/>
              <a:t> 並透過該單一項目啟用網路的遠端存取，以相同的使用者帳戶使用電子郵件、執行帳戶資料庫存取、客戶關係管理或其他的應用程式。</a:t>
            </a:r>
            <a:r>
              <a:rPr lang="en-US" altLang="zh-TW" sz="1800" dirty="0" smtClean="0"/>
              <a:t>AD</a:t>
            </a:r>
            <a:r>
              <a:rPr lang="zh-TW" altLang="en-US" sz="1800" dirty="0" smtClean="0"/>
              <a:t> 是許多單點登錄系統 </a:t>
            </a:r>
            <a:r>
              <a:rPr lang="en-US" altLang="zh-TW" sz="1800" dirty="0" smtClean="0"/>
              <a:t>(single sign-on) </a:t>
            </a:r>
            <a:r>
              <a:rPr lang="zh-TW" altLang="en-US" sz="1800" dirty="0" smtClean="0"/>
              <a:t>的基礎。</a:t>
            </a:r>
            <a:endParaRPr lang="en-US" altLang="zh-TW" sz="1800" dirty="0" smtClean="0"/>
          </a:p>
        </p:txBody>
      </p:sp>
      <p:sp>
        <p:nvSpPr>
          <p:cNvPr id="3" name="標題 2"/>
          <p:cNvSpPr>
            <a:spLocks noGrp="1"/>
          </p:cNvSpPr>
          <p:nvPr>
            <p:ph type="title"/>
          </p:nvPr>
        </p:nvSpPr>
        <p:spPr/>
        <p:txBody>
          <a:bodyPr/>
          <a:lstStyle/>
          <a:p>
            <a:r>
              <a:rPr lang="zh-TW" altLang="en-US" dirty="0" smtClean="0"/>
              <a:t>目錄服務</a:t>
            </a:r>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5870456" cy="5098438"/>
          </a:xfrm>
        </p:spPr>
        <p:txBody>
          <a:bodyPr>
            <a:normAutofit/>
          </a:bodyPr>
          <a:lstStyle/>
          <a:p>
            <a:pPr>
              <a:spcBef>
                <a:spcPts val="1200"/>
              </a:spcBef>
            </a:pPr>
            <a:r>
              <a:rPr lang="zh-TW" altLang="en-US" sz="2000" dirty="0" smtClean="0"/>
              <a:t>為了提升系統效率與安全，可以下列三種層級模型 </a:t>
            </a:r>
            <a:r>
              <a:rPr lang="en-US" altLang="zh-TW" sz="2000" dirty="0" smtClean="0"/>
              <a:t>(tiered models) </a:t>
            </a:r>
            <a:r>
              <a:rPr lang="zh-TW" altLang="en-US" sz="2000" dirty="0" smtClean="0"/>
              <a:t>來建置資料庫，越往下越複雜，但也提供較高的效率與安全。</a:t>
            </a:r>
            <a:endParaRPr lang="en-US" altLang="zh-TW" sz="2000" dirty="0" smtClean="0"/>
          </a:p>
          <a:p>
            <a:pPr lvl="1">
              <a:spcBef>
                <a:spcPts val="1200"/>
              </a:spcBef>
            </a:pPr>
            <a:r>
              <a:rPr lang="zh-TW" altLang="en-US" sz="1800" dirty="0" smtClean="0">
                <a:latin typeface="微軟正黑體"/>
                <a:ea typeface="微軟正黑體"/>
              </a:rPr>
              <a:t>「</a:t>
            </a:r>
            <a:r>
              <a:rPr lang="zh-TW" altLang="en-US" sz="1800" dirty="0" smtClean="0"/>
              <a:t>一層模型</a:t>
            </a:r>
            <a:r>
              <a:rPr lang="zh-TW" altLang="en-US" sz="1800" dirty="0" smtClean="0">
                <a:latin typeface="微軟正黑體"/>
                <a:ea typeface="微軟正黑體"/>
              </a:rPr>
              <a:t>」</a:t>
            </a:r>
            <a:r>
              <a:rPr lang="zh-TW" altLang="en-US" sz="1800" dirty="0" smtClean="0"/>
              <a:t>是指資料庫與應用軟體運作在同一個系統中，多在早期 </a:t>
            </a:r>
            <a:r>
              <a:rPr lang="en-US" altLang="zh-TW" sz="1800" dirty="0" smtClean="0"/>
              <a:t>Unix</a:t>
            </a:r>
            <a:r>
              <a:rPr lang="zh-TW" altLang="en-US" sz="1800" dirty="0" smtClean="0"/>
              <a:t> 或今日的個人電腦單機環境中使用。</a:t>
            </a:r>
            <a:endParaRPr lang="en-US" altLang="zh-TW" sz="1800" dirty="0" smtClean="0"/>
          </a:p>
          <a:p>
            <a:pPr lvl="1">
              <a:spcBef>
                <a:spcPts val="1200"/>
              </a:spcBef>
            </a:pPr>
            <a:r>
              <a:rPr lang="zh-TW" altLang="en-US" sz="1800" dirty="0" smtClean="0">
                <a:latin typeface="微軟正黑體"/>
                <a:ea typeface="微軟正黑體"/>
              </a:rPr>
              <a:t>「雙</a:t>
            </a:r>
            <a:r>
              <a:rPr lang="zh-TW" altLang="en-US" sz="1800" dirty="0" smtClean="0"/>
              <a:t>層模型</a:t>
            </a:r>
            <a:r>
              <a:rPr lang="zh-TW" altLang="en-US" sz="1800" dirty="0" smtClean="0">
                <a:latin typeface="微軟正黑體"/>
                <a:ea typeface="微軟正黑體"/>
              </a:rPr>
              <a:t>」是指應用軟體在客戶端執行，而資料庫在伺服器上執行。這是最常用的資料庫架構</a:t>
            </a:r>
            <a:endParaRPr lang="en-US" altLang="zh-TW" sz="1800" dirty="0" smtClean="0">
              <a:latin typeface="微軟正黑體"/>
              <a:ea typeface="微軟正黑體"/>
            </a:endParaRPr>
          </a:p>
          <a:p>
            <a:pPr lvl="1">
              <a:spcBef>
                <a:spcPts val="1200"/>
              </a:spcBef>
            </a:pPr>
            <a:r>
              <a:rPr lang="zh-TW" altLang="en-US" sz="1800" dirty="0" smtClean="0">
                <a:latin typeface="微軟正黑體"/>
                <a:ea typeface="微軟正黑體"/>
              </a:rPr>
              <a:t>「三</a:t>
            </a:r>
            <a:r>
              <a:rPr lang="zh-TW" altLang="en-US" sz="1800" dirty="0" smtClean="0"/>
              <a:t>層模型</a:t>
            </a:r>
            <a:r>
              <a:rPr lang="zh-TW" altLang="en-US" sz="1800" dirty="0" smtClean="0">
                <a:latin typeface="微軟正黑體"/>
                <a:ea typeface="微軟正黑體"/>
              </a:rPr>
              <a:t>」 將使用者與資料庫以中間層伺服器隔開，中間層接受客戶端的要求，加以評估後才送給資料庫伺服器處理；它也可以為資料庫提供更多的存取控制及安全機制。三層模型越來越常使用於企業環境中。</a:t>
            </a:r>
            <a:endParaRPr lang="zh-TW" altLang="en-US" sz="1800" dirty="0"/>
          </a:p>
        </p:txBody>
      </p:sp>
      <p:sp>
        <p:nvSpPr>
          <p:cNvPr id="3" name="標題 2"/>
          <p:cNvSpPr>
            <a:spLocks noGrp="1"/>
          </p:cNvSpPr>
          <p:nvPr>
            <p:ph type="title"/>
          </p:nvPr>
        </p:nvSpPr>
        <p:spPr/>
        <p:txBody>
          <a:bodyPr/>
          <a:lstStyle/>
          <a:p>
            <a:r>
              <a:rPr lang="zh-TW" altLang="en-US" dirty="0" smtClean="0"/>
              <a:t>資料庫的建置模型</a:t>
            </a:r>
            <a:endParaRPr lang="zh-TW" altLang="en-US" dirty="0"/>
          </a:p>
        </p:txBody>
      </p:sp>
      <p:pic>
        <p:nvPicPr>
          <p:cNvPr id="4" name="Picture 2" descr="C:\Users\timpan\AppData\Local\Microsoft\Windows\Temporary Internet Files\Content.IE5\L5VOCJKM\MCj02339210000[1].wmf"/>
          <p:cNvPicPr>
            <a:picLocks noChangeAspect="1" noChangeArrowheads="1"/>
          </p:cNvPicPr>
          <p:nvPr/>
        </p:nvPicPr>
        <p:blipFill>
          <a:blip r:embed="rId2" cstate="print"/>
          <a:srcRect/>
          <a:stretch>
            <a:fillRect/>
          </a:stretch>
        </p:blipFill>
        <p:spPr bwMode="auto">
          <a:xfrm>
            <a:off x="6372200" y="2806783"/>
            <a:ext cx="2627816" cy="227840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spcBef>
                <a:spcPts val="1200"/>
              </a:spcBef>
            </a:pPr>
            <a:r>
              <a:rPr lang="zh-TW" altLang="en-US" dirty="0" smtClean="0"/>
              <a:t>微軟技術長 </a:t>
            </a:r>
            <a:r>
              <a:rPr lang="en-US" altLang="zh-TW" dirty="0" smtClean="0"/>
              <a:t>Craig </a:t>
            </a:r>
            <a:r>
              <a:rPr lang="en-US" altLang="zh-TW" dirty="0" err="1" smtClean="0"/>
              <a:t>Mundie</a:t>
            </a:r>
            <a:r>
              <a:rPr lang="en-US" altLang="zh-TW" dirty="0" smtClean="0"/>
              <a:t> </a:t>
            </a:r>
            <a:r>
              <a:rPr lang="zh-TW" altLang="en-US" dirty="0" smtClean="0"/>
              <a:t>在 </a:t>
            </a:r>
            <a:r>
              <a:rPr lang="en-US" altLang="zh-TW" dirty="0" smtClean="0"/>
              <a:t>2002 </a:t>
            </a:r>
            <a:r>
              <a:rPr lang="zh-TW" altLang="en-US" dirty="0" smtClean="0"/>
              <a:t>年針對大家所關切的資訊安全問題發表白皮書「可信任的運算 </a:t>
            </a:r>
            <a:r>
              <a:rPr lang="en-US" altLang="zh-TW" dirty="0" smtClean="0"/>
              <a:t>(Trustworthy Computing)</a:t>
            </a:r>
            <a:r>
              <a:rPr lang="zh-TW" altLang="en-US" dirty="0" smtClean="0"/>
              <a:t>」，為微軟爾後在資訊安全領域的發展奠基。</a:t>
            </a:r>
            <a:endParaRPr lang="en-US" altLang="zh-TW" dirty="0" smtClean="0"/>
          </a:p>
          <a:p>
            <a:pPr>
              <a:spcBef>
                <a:spcPts val="1200"/>
              </a:spcBef>
            </a:pPr>
            <a:r>
              <a:rPr lang="zh-TW" altLang="en-US" dirty="0" smtClean="0"/>
              <a:t>「信任」是一個很廣的概念，要讓一個東西「可信任」需要社會基礎 </a:t>
            </a:r>
            <a:r>
              <a:rPr lang="en-US" altLang="zh-TW" dirty="0" smtClean="0"/>
              <a:t>(</a:t>
            </a:r>
            <a:r>
              <a:rPr lang="zh-TW" altLang="en-US" dirty="0" smtClean="0"/>
              <a:t>道德、法律與人際等</a:t>
            </a:r>
            <a:r>
              <a:rPr lang="en-US" altLang="zh-TW" dirty="0" smtClean="0"/>
              <a:t>)</a:t>
            </a:r>
            <a:r>
              <a:rPr lang="zh-TW" altLang="en-US" dirty="0" smtClean="0"/>
              <a:t> 與卓越的工程技術。</a:t>
            </a:r>
            <a:endParaRPr lang="en-US" altLang="zh-TW" dirty="0" smtClean="0"/>
          </a:p>
          <a:p>
            <a:pPr>
              <a:spcBef>
                <a:spcPts val="1200"/>
              </a:spcBef>
            </a:pPr>
            <a:r>
              <a:rPr lang="zh-TW" altLang="en-US" dirty="0" smtClean="0"/>
              <a:t>電腦和資訊服務發展的極致，是讓人完全信賴它們，甚至忽略了它們的存在。今日的軟體還沒有到這個境界。</a:t>
            </a:r>
            <a:endParaRPr lang="en-US" altLang="zh-TW" dirty="0" smtClean="0"/>
          </a:p>
          <a:p>
            <a:pPr>
              <a:spcBef>
                <a:spcPts val="1200"/>
              </a:spcBef>
            </a:pPr>
            <a:r>
              <a:rPr lang="zh-TW" altLang="en-US" dirty="0" smtClean="0"/>
              <a:t>下一頁將介紹可信任的運算的四個目標。若要使用者 </a:t>
            </a:r>
            <a:r>
              <a:rPr lang="en-US" altLang="zh-TW" dirty="0" smtClean="0"/>
              <a:t>(</a:t>
            </a:r>
            <a:r>
              <a:rPr lang="zh-TW" altLang="en-US" dirty="0" smtClean="0"/>
              <a:t>客戶</a:t>
            </a:r>
            <a:r>
              <a:rPr lang="en-US" altLang="zh-TW" dirty="0" smtClean="0"/>
              <a:t>) </a:t>
            </a:r>
            <a:r>
              <a:rPr lang="zh-TW" altLang="en-US" dirty="0" smtClean="0"/>
              <a:t>放心的使用資訊產品，產品必須</a:t>
            </a:r>
            <a:r>
              <a:rPr lang="zh-TW" altLang="en-US" u="sng" dirty="0" smtClean="0"/>
              <a:t>安全</a:t>
            </a:r>
            <a:r>
              <a:rPr lang="zh-TW" altLang="en-US" dirty="0" smtClean="0"/>
              <a:t>、</a:t>
            </a:r>
            <a:r>
              <a:rPr lang="zh-TW" altLang="en-US" u="sng" dirty="0" smtClean="0"/>
              <a:t>可靠</a:t>
            </a:r>
            <a:r>
              <a:rPr lang="zh-TW" altLang="en-US" dirty="0" smtClean="0"/>
              <a:t>，而且提供產品的廠商要有</a:t>
            </a:r>
            <a:r>
              <a:rPr lang="zh-TW" altLang="en-US" u="sng" dirty="0" smtClean="0"/>
              <a:t>企業誠實</a:t>
            </a:r>
            <a:r>
              <a:rPr lang="zh-TW" altLang="en-US" dirty="0" smtClean="0"/>
              <a:t>；除此之外，資訊產品或服務還要能維護使用者的</a:t>
            </a:r>
            <a:r>
              <a:rPr lang="zh-TW" altLang="en-US" u="sng" dirty="0" smtClean="0"/>
              <a:t>隱私權</a:t>
            </a:r>
            <a:r>
              <a:rPr lang="zh-TW" altLang="en-US" dirty="0" smtClean="0"/>
              <a:t>。</a:t>
            </a:r>
            <a:endParaRPr lang="en-US" altLang="zh-TW" dirty="0" smtClean="0"/>
          </a:p>
        </p:txBody>
      </p:sp>
      <p:sp>
        <p:nvSpPr>
          <p:cNvPr id="3" name="標題 2"/>
          <p:cNvSpPr>
            <a:spLocks noGrp="1"/>
          </p:cNvSpPr>
          <p:nvPr>
            <p:ph type="title"/>
          </p:nvPr>
        </p:nvSpPr>
        <p:spPr/>
        <p:txBody>
          <a:bodyPr/>
          <a:lstStyle/>
          <a:p>
            <a:r>
              <a:rPr lang="zh-TW" altLang="en-US" dirty="0" smtClean="0"/>
              <a:t>可信任的運算</a:t>
            </a:r>
            <a:endParaRPr lang="zh-TW"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285751" y="1357313"/>
          <a:ext cx="7929588" cy="509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zh-TW" altLang="en-US" dirty="0" smtClean="0"/>
              <a:t>可信任的運算的四個目標</a:t>
            </a:r>
            <a:endParaRPr lang="zh-TW"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285751" y="1357313"/>
          <a:ext cx="8072464" cy="514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zh-TW" altLang="en-US" dirty="0" smtClean="0"/>
              <a:t>多層次防禦工具</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IE </a:t>
            </a:r>
            <a:r>
              <a:rPr lang="zh-TW" altLang="en-US" dirty="0" smtClean="0"/>
              <a:t>瀏覽器的安全機制</a:t>
            </a:r>
            <a:endParaRPr lang="zh-TW" altLang="en-US" dirty="0"/>
          </a:p>
        </p:txBody>
      </p:sp>
      <p:pic>
        <p:nvPicPr>
          <p:cNvPr id="3" name="圖片 2" descr="IE Security.jpg"/>
          <p:cNvPicPr>
            <a:picLocks noChangeAspect="1"/>
          </p:cNvPicPr>
          <p:nvPr/>
        </p:nvPicPr>
        <p:blipFill>
          <a:blip r:embed="rId2" cstate="print"/>
          <a:stretch>
            <a:fillRect/>
          </a:stretch>
        </p:blipFill>
        <p:spPr>
          <a:xfrm>
            <a:off x="505834" y="1370714"/>
            <a:ext cx="7852380" cy="5130120"/>
          </a:xfrm>
          <a:prstGeom prst="rect">
            <a:avLst/>
          </a:prstGeom>
        </p:spPr>
      </p:pic>
      <p:sp>
        <p:nvSpPr>
          <p:cNvPr id="4" name="直線圖說文字 1 3"/>
          <p:cNvSpPr/>
          <p:nvPr/>
        </p:nvSpPr>
        <p:spPr>
          <a:xfrm>
            <a:off x="6500826" y="785794"/>
            <a:ext cx="928694" cy="714380"/>
          </a:xfrm>
          <a:prstGeom prst="borderCallout1">
            <a:avLst>
              <a:gd name="adj1" fmla="val 16839"/>
              <a:gd name="adj2" fmla="val -8333"/>
              <a:gd name="adj3" fmla="val 78112"/>
              <a:gd name="adj4" fmla="val -50089"/>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just"/>
            <a:r>
              <a:rPr lang="zh-TW" altLang="en-US" sz="1400" dirty="0" smtClean="0">
                <a:latin typeface="Calibri" pitchFamily="34" charset="0"/>
              </a:rPr>
              <a:t>安全的網路交易機制 </a:t>
            </a:r>
            <a:r>
              <a:rPr lang="en-US" altLang="zh-TW" sz="1400" dirty="0" smtClean="0">
                <a:latin typeface="Calibri" pitchFamily="34" charset="0"/>
              </a:rPr>
              <a:t>(SSL)</a:t>
            </a:r>
            <a:endParaRPr lang="zh-TW" altLang="en-US" sz="1400" dirty="0">
              <a:latin typeface="Calibri" pitchFamily="34" charset="0"/>
            </a:endParaRPr>
          </a:p>
        </p:txBody>
      </p:sp>
      <p:sp>
        <p:nvSpPr>
          <p:cNvPr id="5" name="直線圖說文字 1 4"/>
          <p:cNvSpPr/>
          <p:nvPr/>
        </p:nvSpPr>
        <p:spPr>
          <a:xfrm>
            <a:off x="71406" y="2500306"/>
            <a:ext cx="928694" cy="714380"/>
          </a:xfrm>
          <a:prstGeom prst="borderCallout1">
            <a:avLst>
              <a:gd name="adj1" fmla="val -9906"/>
              <a:gd name="adj2" fmla="val 19589"/>
              <a:gd name="adj3" fmla="val -59439"/>
              <a:gd name="adj4" fmla="val 64538"/>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just"/>
            <a:r>
              <a:rPr lang="zh-TW" altLang="en-US" sz="1400" dirty="0" smtClean="0">
                <a:latin typeface="Calibri" pitchFamily="34" charset="0"/>
              </a:rPr>
              <a:t>讓使用者確認網站的安全性</a:t>
            </a:r>
            <a:endParaRPr lang="zh-TW" altLang="en-US" sz="1400" dirty="0">
              <a:latin typeface="Calibri" pitchFamily="34" charset="0"/>
            </a:endParaRPr>
          </a:p>
        </p:txBody>
      </p:sp>
      <p:sp>
        <p:nvSpPr>
          <p:cNvPr id="6" name="直線圖說文字 1 5"/>
          <p:cNvSpPr/>
          <p:nvPr/>
        </p:nvSpPr>
        <p:spPr>
          <a:xfrm>
            <a:off x="6786578" y="3786190"/>
            <a:ext cx="928694" cy="500066"/>
          </a:xfrm>
          <a:prstGeom prst="borderCallout1">
            <a:avLst>
              <a:gd name="adj1" fmla="val 16839"/>
              <a:gd name="adj2" fmla="val -8333"/>
              <a:gd name="adj3" fmla="val 54095"/>
              <a:gd name="adj4" fmla="val -111811"/>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just"/>
            <a:r>
              <a:rPr lang="zh-TW" altLang="en-US" sz="1400" dirty="0" smtClean="0">
                <a:latin typeface="Calibri" pitchFamily="34" charset="0"/>
              </a:rPr>
              <a:t>設定安全性等級</a:t>
            </a:r>
            <a:endParaRPr lang="zh-TW" altLang="en-US" sz="1400" dirty="0">
              <a:latin typeface="Calibri" pitchFamily="34" charset="0"/>
            </a:endParaRPr>
          </a:p>
        </p:txBody>
      </p:sp>
      <p:sp>
        <p:nvSpPr>
          <p:cNvPr id="7" name="直線圖說文字 1 6"/>
          <p:cNvSpPr/>
          <p:nvPr/>
        </p:nvSpPr>
        <p:spPr>
          <a:xfrm>
            <a:off x="571472" y="5000636"/>
            <a:ext cx="928694" cy="928694"/>
          </a:xfrm>
          <a:prstGeom prst="borderCallout1">
            <a:avLst>
              <a:gd name="adj1" fmla="val -9906"/>
              <a:gd name="adj2" fmla="val 19589"/>
              <a:gd name="adj3" fmla="val -151140"/>
              <a:gd name="adj4" fmla="val 64538"/>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just"/>
            <a:r>
              <a:rPr lang="zh-TW" altLang="en-US" sz="1400" dirty="0" smtClean="0">
                <a:latin typeface="Calibri" pitchFamily="34" charset="0"/>
              </a:rPr>
              <a:t>依使用者對隱私的要求管理</a:t>
            </a:r>
            <a:r>
              <a:rPr lang="en-US" altLang="zh-TW" sz="1400" dirty="0" smtClean="0">
                <a:latin typeface="Calibri" pitchFamily="34" charset="0"/>
              </a:rPr>
              <a:t>cookies</a:t>
            </a:r>
            <a:endParaRPr lang="zh-TW" altLang="en-US" sz="1400" dirty="0">
              <a:latin typeface="Calibri" pitchFamily="34" charset="0"/>
            </a:endParaRPr>
          </a:p>
        </p:txBody>
      </p:sp>
      <p:sp>
        <p:nvSpPr>
          <p:cNvPr id="8" name="橢圓 7"/>
          <p:cNvSpPr/>
          <p:nvPr/>
        </p:nvSpPr>
        <p:spPr>
          <a:xfrm>
            <a:off x="7500958" y="1500174"/>
            <a:ext cx="714380"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6951571" y="2214554"/>
            <a:ext cx="1620957" cy="95410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TW" sz="1400" dirty="0" smtClean="0"/>
              <a:t>【</a:t>
            </a:r>
            <a:r>
              <a:rPr lang="zh-TW" altLang="en-US" sz="1400" dirty="0" smtClean="0"/>
              <a:t>工具</a:t>
            </a:r>
            <a:r>
              <a:rPr lang="en-US" altLang="zh-TW" sz="1400" dirty="0" smtClean="0"/>
              <a:t>】</a:t>
            </a:r>
            <a:r>
              <a:rPr lang="zh-TW" altLang="en-US" sz="1400" dirty="0" smtClean="0"/>
              <a:t>裡面的</a:t>
            </a:r>
            <a:endParaRPr lang="en-US" altLang="zh-TW" sz="1400" dirty="0" smtClean="0"/>
          </a:p>
          <a:p>
            <a:r>
              <a:rPr lang="en-US" altLang="zh-TW" sz="1400" dirty="0" smtClean="0"/>
              <a:t>【</a:t>
            </a:r>
            <a:r>
              <a:rPr lang="zh-TW" altLang="en-US" sz="1400" dirty="0" smtClean="0"/>
              <a:t>網際網路選項</a:t>
            </a:r>
            <a:r>
              <a:rPr lang="en-US" altLang="zh-TW" sz="1400" dirty="0" smtClean="0"/>
              <a:t>】</a:t>
            </a:r>
          </a:p>
          <a:p>
            <a:r>
              <a:rPr lang="zh-TW" altLang="en-US" sz="1400" dirty="0" smtClean="0"/>
              <a:t>可以設定安全與</a:t>
            </a:r>
            <a:endParaRPr lang="en-US" altLang="zh-TW" sz="1400" dirty="0" smtClean="0"/>
          </a:p>
          <a:p>
            <a:r>
              <a:rPr lang="zh-TW" altLang="en-US" sz="1400" dirty="0" smtClean="0"/>
              <a:t>隱私的要求</a:t>
            </a:r>
            <a:endParaRPr lang="zh-TW" altLang="en-US" sz="1400" dirty="0"/>
          </a:p>
        </p:txBody>
      </p:sp>
      <p:cxnSp>
        <p:nvCxnSpPr>
          <p:cNvPr id="11" name="直線接點 10"/>
          <p:cNvCxnSpPr/>
          <p:nvPr/>
        </p:nvCxnSpPr>
        <p:spPr>
          <a:xfrm rot="10800000" flipV="1">
            <a:off x="3000364" y="1714488"/>
            <a:ext cx="4500594" cy="571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a:stCxn id="8" idx="2"/>
          </p:cNvCxnSpPr>
          <p:nvPr/>
        </p:nvCxnSpPr>
        <p:spPr>
          <a:xfrm rot="10800000" flipV="1">
            <a:off x="6215076" y="1750206"/>
            <a:ext cx="1285882" cy="535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285720" y="1357298"/>
            <a:ext cx="8215370" cy="5214974"/>
          </a:xfrm>
        </p:spPr>
        <p:txBody>
          <a:bodyPr>
            <a:normAutofit/>
          </a:bodyPr>
          <a:lstStyle/>
          <a:p>
            <a:pPr>
              <a:spcBef>
                <a:spcPts val="1200"/>
              </a:spcBef>
            </a:pPr>
            <a:r>
              <a:rPr lang="zh-TW" altLang="en-US" dirty="0" smtClean="0"/>
              <a:t>資訊安全事件可以這樣描述：</a:t>
            </a:r>
            <a:r>
              <a:rPr lang="zh-TW" altLang="en-US" dirty="0" smtClean="0">
                <a:ea typeface="微軟正黑體"/>
              </a:rPr>
              <a:t>「攻擊者」使用「工具」企圖對「受害者」達到某些「目的」 ；其中，</a:t>
            </a:r>
            <a:endParaRPr lang="en-US" altLang="zh-TW" dirty="0" smtClean="0">
              <a:ea typeface="微軟正黑體"/>
            </a:endParaRPr>
          </a:p>
          <a:p>
            <a:pPr lvl="1">
              <a:spcBef>
                <a:spcPts val="1200"/>
              </a:spcBef>
            </a:pPr>
            <a:r>
              <a:rPr lang="zh-TW" altLang="en-US" dirty="0" smtClean="0">
                <a:ea typeface="微軟正黑體"/>
              </a:rPr>
              <a:t>攻擊者：狹義來看，是指智慧型罪犯、駭客、病毒撰寫人或施放者、以及心有不滿的員工等主動攻擊者。但廣義來看，還包括人為疏失、自然災害、停電等非惡意因素。</a:t>
            </a:r>
            <a:endParaRPr lang="en-US" altLang="zh-TW" dirty="0" smtClean="0">
              <a:ea typeface="微軟正黑體"/>
            </a:endParaRPr>
          </a:p>
          <a:p>
            <a:pPr lvl="1">
              <a:spcBef>
                <a:spcPts val="1200"/>
              </a:spcBef>
            </a:pPr>
            <a:r>
              <a:rPr lang="zh-TW" altLang="en-US" dirty="0" smtClean="0">
                <a:ea typeface="微軟正黑體"/>
              </a:rPr>
              <a:t>工具：攻擊者使用的資訊工具極為廣泛，從大家較熟悉的病毒、蠕蟲、木馬，到網路監聽、密碼破解、</a:t>
            </a:r>
            <a:r>
              <a:rPr lang="en-US" altLang="zh-TW" dirty="0" smtClean="0">
                <a:ea typeface="微軟正黑體"/>
              </a:rPr>
              <a:t>DDoS</a:t>
            </a:r>
            <a:r>
              <a:rPr lang="zh-TW" altLang="en-US" dirty="0" smtClean="0">
                <a:ea typeface="微軟正黑體"/>
              </a:rPr>
              <a:t> 攻擊等工具，不一而足。</a:t>
            </a:r>
            <a:endParaRPr lang="en-US" altLang="zh-TW" dirty="0" smtClean="0">
              <a:ea typeface="微軟正黑體"/>
            </a:endParaRPr>
          </a:p>
          <a:p>
            <a:pPr lvl="1">
              <a:spcBef>
                <a:spcPts val="1200"/>
              </a:spcBef>
            </a:pPr>
            <a:r>
              <a:rPr lang="zh-TW" altLang="en-US" dirty="0" smtClean="0">
                <a:ea typeface="微軟正黑體"/>
              </a:rPr>
              <a:t>受害者：最終受害者應該是指組織或個人，但受攻擊的標的頗多元，包括電腦主機、網路、應用程式或檔案資料。</a:t>
            </a:r>
            <a:endParaRPr lang="en-US" altLang="zh-TW" dirty="0" smtClean="0">
              <a:ea typeface="微軟正黑體"/>
            </a:endParaRPr>
          </a:p>
          <a:p>
            <a:pPr lvl="1">
              <a:spcBef>
                <a:spcPts val="1200"/>
              </a:spcBef>
            </a:pPr>
            <a:r>
              <a:rPr lang="zh-TW" altLang="en-US" dirty="0" smtClean="0"/>
              <a:t>目的：不論主動的或非惡意的攻擊者最終破壞資訊的 </a:t>
            </a:r>
            <a:r>
              <a:rPr lang="en-US" altLang="zh-TW" dirty="0" smtClean="0"/>
              <a:t>CIA</a:t>
            </a:r>
            <a:r>
              <a:rPr lang="zh-TW" altLang="en-US" dirty="0" smtClean="0"/>
              <a:t>：保密性 </a:t>
            </a:r>
            <a:r>
              <a:rPr lang="en-US" altLang="zh-TW" dirty="0" smtClean="0"/>
              <a:t>(confidentiality)</a:t>
            </a:r>
            <a:r>
              <a:rPr lang="zh-TW" altLang="en-US" dirty="0" smtClean="0"/>
              <a:t>、完整性 </a:t>
            </a:r>
            <a:r>
              <a:rPr lang="en-US" altLang="zh-TW" dirty="0" smtClean="0"/>
              <a:t>(integrity)</a:t>
            </a:r>
            <a:r>
              <a:rPr lang="zh-TW" altLang="en-US" dirty="0" smtClean="0"/>
              <a:t> 與可用性 </a:t>
            </a:r>
            <a:r>
              <a:rPr lang="en-US" altLang="zh-TW" dirty="0" smtClean="0"/>
              <a:t>(availability)</a:t>
            </a:r>
          </a:p>
        </p:txBody>
      </p:sp>
      <p:sp>
        <p:nvSpPr>
          <p:cNvPr id="4" name="標題 3"/>
          <p:cNvSpPr>
            <a:spLocks noGrp="1"/>
          </p:cNvSpPr>
          <p:nvPr>
            <p:ph type="title"/>
          </p:nvPr>
        </p:nvSpPr>
        <p:spPr/>
        <p:txBody>
          <a:bodyPr/>
          <a:lstStyle/>
          <a:p>
            <a:r>
              <a:rPr lang="zh-TW" altLang="en-US" dirty="0" smtClean="0"/>
              <a:t>資訊安全攻擊</a:t>
            </a:r>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Outlook </a:t>
            </a:r>
            <a:r>
              <a:rPr lang="zh-TW" altLang="en-US" dirty="0" smtClean="0"/>
              <a:t>電子郵件的安全機制</a:t>
            </a:r>
            <a:endParaRPr lang="zh-TW" altLang="en-US" dirty="0"/>
          </a:p>
        </p:txBody>
      </p:sp>
      <p:pic>
        <p:nvPicPr>
          <p:cNvPr id="1027" name="Picture 3" descr="C:\Users\timpan\Documents\Graphics Files\Outlook Security.jpg"/>
          <p:cNvPicPr>
            <a:picLocks noChangeAspect="1" noChangeArrowheads="1"/>
          </p:cNvPicPr>
          <p:nvPr/>
        </p:nvPicPr>
        <p:blipFill>
          <a:blip r:embed="rId2" cstate="print"/>
          <a:srcRect/>
          <a:stretch>
            <a:fillRect/>
          </a:stretch>
        </p:blipFill>
        <p:spPr bwMode="auto">
          <a:xfrm>
            <a:off x="500034" y="1214421"/>
            <a:ext cx="7715304" cy="5304271"/>
          </a:xfrm>
          <a:prstGeom prst="rect">
            <a:avLst/>
          </a:prstGeom>
          <a:noFill/>
        </p:spPr>
      </p:pic>
      <p:sp>
        <p:nvSpPr>
          <p:cNvPr id="5" name="橢圓 4"/>
          <p:cNvSpPr/>
          <p:nvPr/>
        </p:nvSpPr>
        <p:spPr>
          <a:xfrm>
            <a:off x="357158" y="2143116"/>
            <a:ext cx="714380"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4857752" y="2357430"/>
            <a:ext cx="714380"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a:endCxn id="6" idx="1"/>
          </p:cNvCxnSpPr>
          <p:nvPr/>
        </p:nvCxnSpPr>
        <p:spPr>
          <a:xfrm>
            <a:off x="2786050" y="1500174"/>
            <a:ext cx="2176321" cy="9304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5" idx="7"/>
          </p:cNvCxnSpPr>
          <p:nvPr/>
        </p:nvCxnSpPr>
        <p:spPr>
          <a:xfrm rot="10800000" flipV="1">
            <a:off x="966920" y="1500173"/>
            <a:ext cx="1319065" cy="716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285720" y="1357298"/>
            <a:ext cx="7958688" cy="5715040"/>
          </a:xfrm>
        </p:spPr>
        <p:txBody>
          <a:bodyPr>
            <a:normAutofit/>
          </a:bodyPr>
          <a:lstStyle/>
          <a:p>
            <a:pPr>
              <a:spcBef>
                <a:spcPts val="1200"/>
              </a:spcBef>
            </a:pPr>
            <a:r>
              <a:rPr lang="zh-TW" altLang="en-US" dirty="0" smtClean="0"/>
              <a:t>防垃圾郵件與惡意程式過濾系統是針對電腦網路中資料內容安全的檢測與防護系統。其中惡意程式過濾，是病毒防護的延伸，主要針對蠕蟲、木馬、或利用 </a:t>
            </a:r>
            <a:r>
              <a:rPr lang="en-US" dirty="0" smtClean="0"/>
              <a:t>Active X</a:t>
            </a:r>
            <a:r>
              <a:rPr lang="zh-TW" altLang="en-US" dirty="0" smtClean="0"/>
              <a:t>、</a:t>
            </a:r>
            <a:r>
              <a:rPr lang="en-US" dirty="0" smtClean="0"/>
              <a:t>Java</a:t>
            </a:r>
            <a:r>
              <a:rPr lang="zh-TW" altLang="en-US" dirty="0" smtClean="0"/>
              <a:t> 等語言所編寫與內容安全策略衝突的程式。</a:t>
            </a:r>
            <a:endParaRPr lang="en-US" altLang="zh-TW" dirty="0" smtClean="0"/>
          </a:p>
          <a:p>
            <a:pPr>
              <a:spcBef>
                <a:spcPts val="1200"/>
              </a:spcBef>
            </a:pPr>
            <a:r>
              <a:rPr lang="zh-TW" altLang="en-US" dirty="0" smtClean="0"/>
              <a:t>垃圾郵件主要分為廣告郵件、匿名騷擾郵件和釣魚郵件</a:t>
            </a:r>
            <a:r>
              <a:rPr lang="en-US" dirty="0" smtClean="0"/>
              <a:t>3</a:t>
            </a:r>
            <a:r>
              <a:rPr lang="zh-TW" altLang="en-US" dirty="0" smtClean="0"/>
              <a:t>種，目前的防護軟體主要採用的是根據發信人位址、郵件主題或者是郵件大小等來進行過濾。由於垃圾郵件的隨機性，因此很難把握垃圾郵件的準確特徵。</a:t>
            </a:r>
            <a:endParaRPr lang="en-US" altLang="zh-TW" dirty="0" smtClean="0"/>
          </a:p>
          <a:p>
            <a:pPr>
              <a:spcBef>
                <a:spcPts val="1200"/>
              </a:spcBef>
            </a:pPr>
            <a:r>
              <a:rPr lang="zh-TW" altLang="en-US" dirty="0" smtClean="0"/>
              <a:t>垃圾郵件與惡意程式的過濾，大多需要結合防毒軟體與網路防火牆，在網路中進行過濾。針對這類透過郵件進行的攻擊，微軟的 </a:t>
            </a:r>
            <a:r>
              <a:rPr lang="en-US" dirty="0" smtClean="0"/>
              <a:t>Forefront Security for Exchange</a:t>
            </a:r>
            <a:r>
              <a:rPr lang="zh-TW" altLang="en-US" dirty="0" smtClean="0"/>
              <a:t> </a:t>
            </a:r>
            <a:r>
              <a:rPr lang="en-US" altLang="zh-TW" dirty="0" smtClean="0"/>
              <a:t>Server</a:t>
            </a:r>
            <a:r>
              <a:rPr lang="zh-TW" altLang="en-US" dirty="0" smtClean="0"/>
              <a:t> </a:t>
            </a:r>
            <a:r>
              <a:rPr lang="en-US" altLang="zh-TW" dirty="0" smtClean="0"/>
              <a:t>2007 </a:t>
            </a:r>
            <a:r>
              <a:rPr lang="zh-TW" altLang="en-US" dirty="0" smtClean="0"/>
              <a:t>則在郵件伺服器執行</a:t>
            </a:r>
            <a:r>
              <a:rPr lang="en-US" dirty="0" smtClean="0"/>
              <a:t>SMTP </a:t>
            </a:r>
            <a:r>
              <a:rPr lang="zh-TW" altLang="en-US" dirty="0" smtClean="0"/>
              <a:t>內容安全管理、</a:t>
            </a:r>
            <a:r>
              <a:rPr lang="en-US" altLang="zh-TW" dirty="0" smtClean="0"/>
              <a:t>HTTP/FTP</a:t>
            </a:r>
            <a:r>
              <a:rPr lang="zh-TW" altLang="en-US" dirty="0" smtClean="0"/>
              <a:t>安全內容管理、蠕蟲過濾及垃圾郵件過濾等功能。</a:t>
            </a:r>
            <a:endParaRPr lang="en-US" altLang="zh-TW" dirty="0" smtClean="0"/>
          </a:p>
          <a:p>
            <a:pPr lvl="1">
              <a:spcBef>
                <a:spcPts val="1200"/>
              </a:spcBef>
            </a:pPr>
            <a:endParaRPr lang="zh-TW" altLang="en-US" dirty="0"/>
          </a:p>
        </p:txBody>
      </p:sp>
      <p:sp>
        <p:nvSpPr>
          <p:cNvPr id="3" name="標題 2"/>
          <p:cNvSpPr>
            <a:spLocks noGrp="1"/>
          </p:cNvSpPr>
          <p:nvPr>
            <p:ph type="title"/>
          </p:nvPr>
        </p:nvSpPr>
        <p:spPr/>
        <p:txBody>
          <a:bodyPr/>
          <a:lstStyle/>
          <a:p>
            <a:r>
              <a:rPr lang="en-US" altLang="zh-TW" dirty="0" smtClean="0"/>
              <a:t>Exchange </a:t>
            </a:r>
            <a:r>
              <a:rPr lang="zh-TW" altLang="en-US" dirty="0" smtClean="0"/>
              <a:t>郵件伺服器</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Exchange </a:t>
            </a:r>
            <a:r>
              <a:rPr lang="zh-TW" altLang="en-US" dirty="0" smtClean="0"/>
              <a:t>垃圾郵件過濾流程</a:t>
            </a:r>
            <a:endParaRPr lang="zh-TW" altLang="en-US" dirty="0"/>
          </a:p>
        </p:txBody>
      </p:sp>
      <p:sp>
        <p:nvSpPr>
          <p:cNvPr id="5" name="圓角矩形 4"/>
          <p:cNvSpPr/>
          <p:nvPr/>
        </p:nvSpPr>
        <p:spPr>
          <a:xfrm>
            <a:off x="1071538" y="1500174"/>
            <a:ext cx="4357718" cy="4929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itchFamily="34" charset="0"/>
            </a:endParaRPr>
          </a:p>
        </p:txBody>
      </p:sp>
      <p:sp>
        <p:nvSpPr>
          <p:cNvPr id="7" name="矩形 6"/>
          <p:cNvSpPr/>
          <p:nvPr/>
        </p:nvSpPr>
        <p:spPr>
          <a:xfrm>
            <a:off x="1357290" y="2071678"/>
            <a:ext cx="1785950" cy="39872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latin typeface="Calibri" pitchFamily="34" charset="0"/>
            </a:endParaRPr>
          </a:p>
        </p:txBody>
      </p:sp>
      <p:sp>
        <p:nvSpPr>
          <p:cNvPr id="8" name="矩形 7"/>
          <p:cNvSpPr/>
          <p:nvPr/>
        </p:nvSpPr>
        <p:spPr>
          <a:xfrm>
            <a:off x="3357554" y="2084948"/>
            <a:ext cx="1785950" cy="39872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latin typeface="Calibri"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14282" y="2928934"/>
            <a:ext cx="663353" cy="451448"/>
          </a:xfrm>
          <a:prstGeom prst="rect">
            <a:avLst/>
          </a:prstGeom>
          <a:noFill/>
          <a:ln w="9525">
            <a:noFill/>
            <a:miter lim="800000"/>
            <a:headEnd/>
            <a:tailEnd/>
          </a:ln>
          <a:effectLst/>
        </p:spPr>
      </p:pic>
      <p:sp>
        <p:nvSpPr>
          <p:cNvPr id="10" name="文字方塊 9"/>
          <p:cNvSpPr txBox="1"/>
          <p:nvPr/>
        </p:nvSpPr>
        <p:spPr>
          <a:xfrm>
            <a:off x="2357422" y="1571612"/>
            <a:ext cx="1719510" cy="369332"/>
          </a:xfrm>
          <a:prstGeom prst="rect">
            <a:avLst/>
          </a:prstGeom>
          <a:noFill/>
        </p:spPr>
        <p:txBody>
          <a:bodyPr wrap="none" rtlCol="0">
            <a:spAutoFit/>
          </a:bodyPr>
          <a:lstStyle/>
          <a:p>
            <a:r>
              <a:rPr lang="en-US" altLang="zh-TW" dirty="0" smtClean="0">
                <a:solidFill>
                  <a:schemeClr val="bg1"/>
                </a:solidFill>
                <a:latin typeface="Calibri" pitchFamily="34" charset="0"/>
              </a:rPr>
              <a:t>Exchange Server</a:t>
            </a:r>
            <a:endParaRPr lang="zh-TW" altLang="en-US" dirty="0">
              <a:solidFill>
                <a:schemeClr val="bg1"/>
              </a:solidFill>
              <a:latin typeface="Calibri" pitchFamily="34" charset="0"/>
            </a:endParaRPr>
          </a:p>
        </p:txBody>
      </p:sp>
      <p:sp>
        <p:nvSpPr>
          <p:cNvPr id="11" name="文字方塊 10"/>
          <p:cNvSpPr txBox="1"/>
          <p:nvPr/>
        </p:nvSpPr>
        <p:spPr>
          <a:xfrm>
            <a:off x="1500166" y="2084949"/>
            <a:ext cx="1494255" cy="584775"/>
          </a:xfrm>
          <a:prstGeom prst="rect">
            <a:avLst/>
          </a:prstGeom>
          <a:noFill/>
        </p:spPr>
        <p:txBody>
          <a:bodyPr wrap="none" rtlCol="0">
            <a:spAutoFit/>
          </a:bodyPr>
          <a:lstStyle/>
          <a:p>
            <a:pPr algn="ctr"/>
            <a:r>
              <a:rPr lang="en-US" altLang="zh-TW" sz="1600" dirty="0" smtClean="0">
                <a:latin typeface="Calibri" pitchFamily="34" charset="0"/>
              </a:rPr>
              <a:t>Gateway Server</a:t>
            </a:r>
          </a:p>
          <a:p>
            <a:pPr algn="ctr"/>
            <a:r>
              <a:rPr lang="en-US" altLang="zh-TW" sz="1600" dirty="0" smtClean="0">
                <a:latin typeface="Calibri" pitchFamily="34" charset="0"/>
              </a:rPr>
              <a:t>Transport</a:t>
            </a:r>
            <a:endParaRPr lang="zh-TW" altLang="en-US" sz="1600" dirty="0">
              <a:latin typeface="Calibri" pitchFamily="34" charset="0"/>
            </a:endParaRPr>
          </a:p>
        </p:txBody>
      </p:sp>
      <p:sp>
        <p:nvSpPr>
          <p:cNvPr id="12" name="文字方塊 11"/>
          <p:cNvSpPr txBox="1"/>
          <p:nvPr/>
        </p:nvSpPr>
        <p:spPr>
          <a:xfrm>
            <a:off x="3566517" y="2071678"/>
            <a:ext cx="1434111" cy="584775"/>
          </a:xfrm>
          <a:prstGeom prst="rect">
            <a:avLst/>
          </a:prstGeom>
          <a:noFill/>
        </p:spPr>
        <p:txBody>
          <a:bodyPr wrap="none" rtlCol="0">
            <a:spAutoFit/>
          </a:bodyPr>
          <a:lstStyle/>
          <a:p>
            <a:pPr algn="ctr"/>
            <a:r>
              <a:rPr lang="en-US" altLang="zh-TW" sz="1600" dirty="0" smtClean="0">
                <a:latin typeface="Calibri" pitchFamily="34" charset="0"/>
              </a:rPr>
              <a:t>Mailbox Server</a:t>
            </a:r>
          </a:p>
          <a:p>
            <a:pPr algn="ctr"/>
            <a:r>
              <a:rPr lang="en-US" altLang="zh-TW" sz="1600" dirty="0" smtClean="0">
                <a:latin typeface="Calibri" pitchFamily="34" charset="0"/>
              </a:rPr>
              <a:t>Store</a:t>
            </a:r>
            <a:endParaRPr lang="zh-TW" altLang="en-US" sz="1600" dirty="0">
              <a:latin typeface="Calibri" pitchFamily="34" charset="0"/>
            </a:endParaRPr>
          </a:p>
        </p:txBody>
      </p:sp>
      <p:sp>
        <p:nvSpPr>
          <p:cNvPr id="13" name="文字方塊 12"/>
          <p:cNvSpPr txBox="1"/>
          <p:nvPr/>
        </p:nvSpPr>
        <p:spPr>
          <a:xfrm>
            <a:off x="255777" y="3405846"/>
            <a:ext cx="601447" cy="523220"/>
          </a:xfrm>
          <a:prstGeom prst="rect">
            <a:avLst/>
          </a:prstGeom>
          <a:noFill/>
        </p:spPr>
        <p:txBody>
          <a:bodyPr wrap="none" rtlCol="0">
            <a:spAutoFit/>
          </a:bodyPr>
          <a:lstStyle/>
          <a:p>
            <a:pPr algn="ctr"/>
            <a:r>
              <a:rPr lang="en-US" altLang="zh-TW" sz="1400" dirty="0" smtClean="0">
                <a:latin typeface="Calibri" pitchFamily="34" charset="0"/>
              </a:rPr>
              <a:t>SMTP</a:t>
            </a:r>
          </a:p>
          <a:p>
            <a:pPr algn="ctr"/>
            <a:r>
              <a:rPr lang="zh-TW" altLang="en-US" sz="1400" dirty="0" smtClean="0">
                <a:latin typeface="Calibri" pitchFamily="34" charset="0"/>
              </a:rPr>
              <a:t>郵件</a:t>
            </a:r>
            <a:endParaRPr lang="zh-TW" altLang="en-US" sz="1400" dirty="0">
              <a:latin typeface="Calibri" pitchFamily="34" charset="0"/>
            </a:endParaRPr>
          </a:p>
        </p:txBody>
      </p:sp>
      <p:sp>
        <p:nvSpPr>
          <p:cNvPr id="14" name="矩形 13"/>
          <p:cNvSpPr/>
          <p:nvPr/>
        </p:nvSpPr>
        <p:spPr>
          <a:xfrm>
            <a:off x="1571604" y="2799329"/>
            <a:ext cx="1357322"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允許</a:t>
            </a:r>
            <a:r>
              <a:rPr lang="en-US" altLang="zh-TW" sz="1400" dirty="0" smtClean="0">
                <a:latin typeface="Calibri" pitchFamily="34" charset="0"/>
              </a:rPr>
              <a:t>/</a:t>
            </a:r>
            <a:r>
              <a:rPr lang="zh-TW" altLang="en-US" sz="1400" dirty="0" smtClean="0">
                <a:latin typeface="Calibri" pitchFamily="34" charset="0"/>
              </a:rPr>
              <a:t>拒絕清單</a:t>
            </a:r>
            <a:endParaRPr lang="en-US" altLang="zh-TW" sz="1400" dirty="0" smtClean="0">
              <a:latin typeface="Calibri" pitchFamily="34" charset="0"/>
            </a:endParaRPr>
          </a:p>
          <a:p>
            <a:pPr algn="ctr"/>
            <a:r>
              <a:rPr lang="zh-TW" altLang="en-US" sz="1400" dirty="0" smtClean="0">
                <a:latin typeface="Calibri" pitchFamily="34" charset="0"/>
              </a:rPr>
              <a:t>及時封鎖清單</a:t>
            </a:r>
            <a:endParaRPr lang="zh-TW" altLang="en-US" sz="1400" dirty="0">
              <a:latin typeface="Calibri" pitchFamily="34" charset="0"/>
            </a:endParaRPr>
          </a:p>
        </p:txBody>
      </p:sp>
      <p:sp>
        <p:nvSpPr>
          <p:cNvPr id="15" name="矩形 14"/>
          <p:cNvSpPr/>
          <p:nvPr/>
        </p:nvSpPr>
        <p:spPr>
          <a:xfrm>
            <a:off x="1571604" y="3857628"/>
            <a:ext cx="1357322"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垃圾清單</a:t>
            </a:r>
            <a:endParaRPr lang="zh-TW" altLang="en-US" sz="1400" dirty="0">
              <a:latin typeface="Calibri" pitchFamily="34" charset="0"/>
            </a:endParaRPr>
          </a:p>
        </p:txBody>
      </p:sp>
      <p:sp>
        <p:nvSpPr>
          <p:cNvPr id="16" name="矩形 15"/>
          <p:cNvSpPr/>
          <p:nvPr/>
        </p:nvSpPr>
        <p:spPr>
          <a:xfrm>
            <a:off x="1571604" y="4714884"/>
            <a:ext cx="13573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訊息過濾與判別程式</a:t>
            </a:r>
            <a:endParaRPr lang="zh-TW" altLang="en-US" sz="1400" dirty="0">
              <a:latin typeface="Calibri" pitchFamily="34" charset="0"/>
            </a:endParaRPr>
          </a:p>
        </p:txBody>
      </p:sp>
      <p:sp>
        <p:nvSpPr>
          <p:cNvPr id="17" name="圓角矩形 16"/>
          <p:cNvSpPr/>
          <p:nvPr/>
        </p:nvSpPr>
        <p:spPr>
          <a:xfrm>
            <a:off x="3571868" y="2727891"/>
            <a:ext cx="1357322"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使用者信賴</a:t>
            </a:r>
            <a:endParaRPr lang="en-US" altLang="zh-TW" sz="1400" dirty="0" smtClean="0">
              <a:latin typeface="Calibri" pitchFamily="34" charset="0"/>
            </a:endParaRPr>
          </a:p>
          <a:p>
            <a:pPr algn="ctr"/>
            <a:r>
              <a:rPr lang="en-US" altLang="zh-TW" sz="1400" dirty="0" smtClean="0">
                <a:latin typeface="Calibri" pitchFamily="34" charset="0"/>
              </a:rPr>
              <a:t>or </a:t>
            </a:r>
            <a:r>
              <a:rPr lang="zh-TW" altLang="en-US" sz="1400" dirty="0" smtClean="0">
                <a:latin typeface="Calibri" pitchFamily="34" charset="0"/>
              </a:rPr>
              <a:t>垃圾郵件</a:t>
            </a:r>
            <a:endParaRPr lang="en-US" altLang="zh-TW" sz="1400" dirty="0" smtClean="0">
              <a:latin typeface="Calibri" pitchFamily="34" charset="0"/>
            </a:endParaRPr>
          </a:p>
          <a:p>
            <a:pPr algn="ctr"/>
            <a:r>
              <a:rPr lang="zh-TW" altLang="en-US" sz="1400" dirty="0" smtClean="0">
                <a:latin typeface="Calibri" pitchFamily="34" charset="0"/>
              </a:rPr>
              <a:t>寄件者</a:t>
            </a:r>
            <a:endParaRPr lang="zh-TW" altLang="en-US" sz="1400" dirty="0">
              <a:latin typeface="Calibri" pitchFamily="34" charset="0"/>
            </a:endParaRPr>
          </a:p>
        </p:txBody>
      </p:sp>
      <p:sp>
        <p:nvSpPr>
          <p:cNvPr id="18" name="菱形 17"/>
          <p:cNvSpPr/>
          <p:nvPr/>
        </p:nvSpPr>
        <p:spPr>
          <a:xfrm>
            <a:off x="3643306" y="4000504"/>
            <a:ext cx="1214446" cy="92869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垃圾郵件</a:t>
            </a:r>
            <a:endParaRPr lang="en-US" altLang="zh-TW" sz="1400" dirty="0" smtClean="0">
              <a:latin typeface="Calibri" pitchFamily="34" charset="0"/>
            </a:endParaRPr>
          </a:p>
          <a:p>
            <a:pPr algn="ctr"/>
            <a:r>
              <a:rPr lang="zh-TW" altLang="en-US" sz="1400" dirty="0" smtClean="0">
                <a:latin typeface="Calibri" pitchFamily="34" charset="0"/>
              </a:rPr>
              <a:t>？</a:t>
            </a:r>
            <a:endParaRPr lang="zh-TW" altLang="en-US" sz="1400" dirty="0">
              <a:latin typeface="Calibri" pitchFamily="34" charset="0"/>
            </a:endParaRPr>
          </a:p>
        </p:txBody>
      </p:sp>
      <p:sp>
        <p:nvSpPr>
          <p:cNvPr id="19" name="矩形 18"/>
          <p:cNvSpPr/>
          <p:nvPr/>
        </p:nvSpPr>
        <p:spPr>
          <a:xfrm>
            <a:off x="3428992" y="5286388"/>
            <a:ext cx="78581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垃圾郵件匣</a:t>
            </a:r>
            <a:endParaRPr lang="zh-TW" altLang="en-US" sz="1400" dirty="0">
              <a:latin typeface="Calibri" pitchFamily="34" charset="0"/>
            </a:endParaRPr>
          </a:p>
        </p:txBody>
      </p:sp>
      <p:sp>
        <p:nvSpPr>
          <p:cNvPr id="20" name="矩形 19"/>
          <p:cNvSpPr/>
          <p:nvPr/>
        </p:nvSpPr>
        <p:spPr>
          <a:xfrm>
            <a:off x="4286248" y="5286388"/>
            <a:ext cx="78581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收件匣</a:t>
            </a:r>
            <a:endParaRPr lang="zh-TW" altLang="en-US" sz="1400" dirty="0">
              <a:latin typeface="Calibri" pitchFamily="34" charset="0"/>
            </a:endParaRPr>
          </a:p>
        </p:txBody>
      </p:sp>
      <p:cxnSp>
        <p:nvCxnSpPr>
          <p:cNvPr id="24" name="直線單箭頭接點 23"/>
          <p:cNvCxnSpPr>
            <a:stCxn id="18" idx="2"/>
            <a:endCxn id="19" idx="0"/>
          </p:cNvCxnSpPr>
          <p:nvPr/>
        </p:nvCxnSpPr>
        <p:spPr>
          <a:xfrm rot="5400000">
            <a:off x="3857620" y="4893479"/>
            <a:ext cx="357190" cy="42862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直線單箭頭接點 25"/>
          <p:cNvCxnSpPr>
            <a:stCxn id="18" idx="2"/>
            <a:endCxn id="20" idx="0"/>
          </p:cNvCxnSpPr>
          <p:nvPr/>
        </p:nvCxnSpPr>
        <p:spPr>
          <a:xfrm rot="16200000" flipH="1">
            <a:off x="4286248" y="4893479"/>
            <a:ext cx="357190" cy="42862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直線單箭頭接點 27"/>
          <p:cNvCxnSpPr>
            <a:stCxn id="17" idx="2"/>
            <a:endCxn id="18" idx="0"/>
          </p:cNvCxnSpPr>
          <p:nvPr/>
        </p:nvCxnSpPr>
        <p:spPr>
          <a:xfrm rot="5400000">
            <a:off x="4042851" y="3792825"/>
            <a:ext cx="415357"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0" name="直線單箭頭接點 29"/>
          <p:cNvCxnSpPr>
            <a:stCxn id="14" idx="2"/>
            <a:endCxn id="15" idx="0"/>
          </p:cNvCxnSpPr>
          <p:nvPr/>
        </p:nvCxnSpPr>
        <p:spPr>
          <a:xfrm rot="5400000">
            <a:off x="2078306" y="3685668"/>
            <a:ext cx="343919"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2" name="直線單箭頭接點 31"/>
          <p:cNvCxnSpPr>
            <a:stCxn id="15" idx="2"/>
            <a:endCxn id="16" idx="0"/>
          </p:cNvCxnSpPr>
          <p:nvPr/>
        </p:nvCxnSpPr>
        <p:spPr>
          <a:xfrm rot="5400000">
            <a:off x="2071670" y="4536289"/>
            <a:ext cx="35719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4" name="圖案 33"/>
          <p:cNvCxnSpPr>
            <a:stCxn id="16" idx="2"/>
            <a:endCxn id="18" idx="1"/>
          </p:cNvCxnSpPr>
          <p:nvPr/>
        </p:nvCxnSpPr>
        <p:spPr>
          <a:xfrm rot="5400000" flipH="1" flipV="1">
            <a:off x="2500297" y="4214818"/>
            <a:ext cx="892975" cy="1393041"/>
          </a:xfrm>
          <a:prstGeom prst="bentConnector4">
            <a:avLst>
              <a:gd name="adj1" fmla="val -25600"/>
              <a:gd name="adj2" fmla="val 74359"/>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直線單箭頭接點 35"/>
          <p:cNvCxnSpPr>
            <a:stCxn id="1026" idx="3"/>
            <a:endCxn id="14" idx="1"/>
          </p:cNvCxnSpPr>
          <p:nvPr/>
        </p:nvCxnSpPr>
        <p:spPr>
          <a:xfrm>
            <a:off x="877635" y="3154658"/>
            <a:ext cx="693969" cy="18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1" name="文字方塊 40"/>
          <p:cNvSpPr txBox="1"/>
          <p:nvPr/>
        </p:nvSpPr>
        <p:spPr>
          <a:xfrm>
            <a:off x="2176308" y="5620424"/>
            <a:ext cx="966931" cy="307777"/>
          </a:xfrm>
          <a:prstGeom prst="rect">
            <a:avLst/>
          </a:prstGeom>
          <a:noFill/>
        </p:spPr>
        <p:txBody>
          <a:bodyPr wrap="none" rtlCol="0">
            <a:spAutoFit/>
          </a:bodyPr>
          <a:lstStyle/>
          <a:p>
            <a:pPr algn="ctr"/>
            <a:r>
              <a:rPr lang="zh-TW" altLang="en-US" sz="1400" dirty="0" smtClean="0">
                <a:latin typeface="Calibri" pitchFamily="34" charset="0"/>
              </a:rPr>
              <a:t>訊息 </a:t>
            </a:r>
            <a:r>
              <a:rPr lang="en-US" altLang="zh-TW" sz="1400" dirty="0" smtClean="0">
                <a:latin typeface="Calibri" pitchFamily="34" charset="0"/>
              </a:rPr>
              <a:t>+ SCL</a:t>
            </a:r>
          </a:p>
        </p:txBody>
      </p:sp>
      <p:sp>
        <p:nvSpPr>
          <p:cNvPr id="42" name="圓角矩形 41"/>
          <p:cNvSpPr/>
          <p:nvPr/>
        </p:nvSpPr>
        <p:spPr>
          <a:xfrm>
            <a:off x="5857884" y="2000240"/>
            <a:ext cx="2643206" cy="39290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latin typeface="Calibri" pitchFamily="34" charset="0"/>
            </a:endParaRPr>
          </a:p>
        </p:txBody>
      </p:sp>
      <p:sp>
        <p:nvSpPr>
          <p:cNvPr id="43" name="菱形 42"/>
          <p:cNvSpPr/>
          <p:nvPr/>
        </p:nvSpPr>
        <p:spPr>
          <a:xfrm>
            <a:off x="6572264" y="3786190"/>
            <a:ext cx="1214446" cy="92869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垃圾郵件</a:t>
            </a:r>
            <a:endParaRPr lang="en-US" altLang="zh-TW" sz="1400" dirty="0" smtClean="0">
              <a:latin typeface="Calibri" pitchFamily="34" charset="0"/>
            </a:endParaRPr>
          </a:p>
          <a:p>
            <a:pPr algn="ctr"/>
            <a:r>
              <a:rPr lang="zh-TW" altLang="en-US" sz="1400" dirty="0" smtClean="0">
                <a:latin typeface="Calibri" pitchFamily="34" charset="0"/>
              </a:rPr>
              <a:t>？</a:t>
            </a:r>
            <a:endParaRPr lang="zh-TW" altLang="en-US" sz="1400" dirty="0">
              <a:latin typeface="Calibri" pitchFamily="34" charset="0"/>
            </a:endParaRPr>
          </a:p>
        </p:txBody>
      </p:sp>
      <p:sp>
        <p:nvSpPr>
          <p:cNvPr id="44" name="矩形 43"/>
          <p:cNvSpPr/>
          <p:nvPr/>
        </p:nvSpPr>
        <p:spPr>
          <a:xfrm>
            <a:off x="7572396" y="2643182"/>
            <a:ext cx="78581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收件匣</a:t>
            </a:r>
            <a:endParaRPr lang="zh-TW" altLang="en-US" sz="1400" dirty="0">
              <a:latin typeface="Calibri" pitchFamily="34" charset="0"/>
            </a:endParaRPr>
          </a:p>
        </p:txBody>
      </p:sp>
      <p:sp>
        <p:nvSpPr>
          <p:cNvPr id="45" name="矩形 44"/>
          <p:cNvSpPr/>
          <p:nvPr/>
        </p:nvSpPr>
        <p:spPr>
          <a:xfrm>
            <a:off x="6786578" y="5072074"/>
            <a:ext cx="78581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垃圾郵件匣</a:t>
            </a:r>
            <a:endParaRPr lang="zh-TW" altLang="en-US" sz="1400" dirty="0">
              <a:latin typeface="Calibri" pitchFamily="34" charset="0"/>
            </a:endParaRPr>
          </a:p>
        </p:txBody>
      </p:sp>
      <p:sp>
        <p:nvSpPr>
          <p:cNvPr id="46" name="圓角矩形 45"/>
          <p:cNvSpPr/>
          <p:nvPr/>
        </p:nvSpPr>
        <p:spPr>
          <a:xfrm>
            <a:off x="6000760" y="2571744"/>
            <a:ext cx="1357322"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Calibri" pitchFamily="34" charset="0"/>
              </a:rPr>
              <a:t>使用者信賴</a:t>
            </a:r>
            <a:endParaRPr lang="en-US" altLang="zh-TW" sz="1400" dirty="0" smtClean="0">
              <a:latin typeface="Calibri" pitchFamily="34" charset="0"/>
            </a:endParaRPr>
          </a:p>
          <a:p>
            <a:pPr algn="ctr"/>
            <a:r>
              <a:rPr lang="en-US" altLang="zh-TW" sz="1400" dirty="0" smtClean="0">
                <a:latin typeface="Calibri" pitchFamily="34" charset="0"/>
              </a:rPr>
              <a:t>or </a:t>
            </a:r>
            <a:r>
              <a:rPr lang="zh-TW" altLang="en-US" sz="1400" dirty="0" smtClean="0">
                <a:latin typeface="Calibri" pitchFamily="34" charset="0"/>
              </a:rPr>
              <a:t>垃圾郵件</a:t>
            </a:r>
            <a:endParaRPr lang="en-US" altLang="zh-TW" sz="1400" dirty="0" smtClean="0">
              <a:latin typeface="Calibri" pitchFamily="34" charset="0"/>
            </a:endParaRPr>
          </a:p>
          <a:p>
            <a:pPr algn="ctr"/>
            <a:r>
              <a:rPr lang="zh-TW" altLang="en-US" sz="1400" dirty="0" smtClean="0">
                <a:latin typeface="Calibri" pitchFamily="34" charset="0"/>
              </a:rPr>
              <a:t>寄件者</a:t>
            </a:r>
            <a:endParaRPr lang="zh-TW" altLang="en-US" sz="1400" dirty="0">
              <a:latin typeface="Calibri" pitchFamily="34" charset="0"/>
            </a:endParaRPr>
          </a:p>
        </p:txBody>
      </p:sp>
      <p:cxnSp>
        <p:nvCxnSpPr>
          <p:cNvPr id="48" name="直線單箭頭接點 47"/>
          <p:cNvCxnSpPr>
            <a:stCxn id="46" idx="2"/>
            <a:endCxn id="43" idx="0"/>
          </p:cNvCxnSpPr>
          <p:nvPr/>
        </p:nvCxnSpPr>
        <p:spPr>
          <a:xfrm rot="16200000" flipH="1">
            <a:off x="6750859" y="3357562"/>
            <a:ext cx="357190" cy="50006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50" name="文字方塊 49"/>
          <p:cNvSpPr txBox="1"/>
          <p:nvPr/>
        </p:nvSpPr>
        <p:spPr>
          <a:xfrm>
            <a:off x="6786578" y="2071678"/>
            <a:ext cx="936474" cy="369332"/>
          </a:xfrm>
          <a:prstGeom prst="rect">
            <a:avLst/>
          </a:prstGeom>
          <a:noFill/>
        </p:spPr>
        <p:txBody>
          <a:bodyPr wrap="none" rtlCol="0">
            <a:spAutoFit/>
          </a:bodyPr>
          <a:lstStyle/>
          <a:p>
            <a:pPr algn="ctr"/>
            <a:r>
              <a:rPr lang="en-US" altLang="zh-TW" dirty="0" smtClean="0">
                <a:latin typeface="Calibri" pitchFamily="34" charset="0"/>
              </a:rPr>
              <a:t>Outlook</a:t>
            </a:r>
          </a:p>
        </p:txBody>
      </p:sp>
      <p:cxnSp>
        <p:nvCxnSpPr>
          <p:cNvPr id="58" name="直線單箭頭接點 57"/>
          <p:cNvCxnSpPr>
            <a:stCxn id="44" idx="2"/>
            <a:endCxn id="43" idx="0"/>
          </p:cNvCxnSpPr>
          <p:nvPr/>
        </p:nvCxnSpPr>
        <p:spPr>
          <a:xfrm rot="5400000">
            <a:off x="7322363" y="3143248"/>
            <a:ext cx="500066" cy="78581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60" name="直線單箭頭接點 59"/>
          <p:cNvCxnSpPr>
            <a:stCxn id="43" idx="2"/>
            <a:endCxn id="45" idx="0"/>
          </p:cNvCxnSpPr>
          <p:nvPr/>
        </p:nvCxnSpPr>
        <p:spPr>
          <a:xfrm rot="5400000">
            <a:off x="7000892" y="4893479"/>
            <a:ext cx="35719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62" name="直線單箭頭接點 61"/>
          <p:cNvCxnSpPr>
            <a:stCxn id="46" idx="1"/>
            <a:endCxn id="17" idx="3"/>
          </p:cNvCxnSpPr>
          <p:nvPr/>
        </p:nvCxnSpPr>
        <p:spPr>
          <a:xfrm rot="10800000" flipV="1">
            <a:off x="4929190" y="3000371"/>
            <a:ext cx="1071570" cy="15614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橢圓 7"/>
          <p:cNvSpPr/>
          <p:nvPr/>
        </p:nvSpPr>
        <p:spPr>
          <a:xfrm>
            <a:off x="4923919" y="1928802"/>
            <a:ext cx="3500462" cy="1785950"/>
          </a:xfrm>
          <a:prstGeom prst="ellipse">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p:cNvSpPr>
            <a:spLocks noGrp="1"/>
          </p:cNvSpPr>
          <p:nvPr>
            <p:ph idx="1"/>
          </p:nvPr>
        </p:nvSpPr>
        <p:spPr>
          <a:xfrm>
            <a:off x="285720" y="1357298"/>
            <a:ext cx="4071966" cy="5098438"/>
          </a:xfrm>
        </p:spPr>
        <p:txBody>
          <a:bodyPr>
            <a:normAutofit lnSpcReduction="10000"/>
          </a:bodyPr>
          <a:lstStyle/>
          <a:p>
            <a:r>
              <a:rPr lang="en-US" altLang="zh-TW" dirty="0" smtClean="0"/>
              <a:t>Internet Security and Acceleration (ISA) Server</a:t>
            </a:r>
            <a:r>
              <a:rPr lang="zh-TW" altLang="en-US" dirty="0" smtClean="0"/>
              <a:t> 是微軟的整合型網路防火牆產品，用來保護資訊環境免於網路攻擊，並提供使用者比較安全的遠端存取。</a:t>
            </a:r>
            <a:endParaRPr lang="en-US" altLang="zh-TW" dirty="0" smtClean="0"/>
          </a:p>
          <a:p>
            <a:r>
              <a:rPr lang="en-US" dirty="0" smtClean="0"/>
              <a:t>ISA </a:t>
            </a:r>
            <a:r>
              <a:rPr lang="zh-TW" altLang="en-US" dirty="0" smtClean="0"/>
              <a:t>伺服器的主要功用可以從三個角度來看：</a:t>
            </a:r>
            <a:endParaRPr lang="en-US" dirty="0" smtClean="0"/>
          </a:p>
          <a:p>
            <a:pPr marL="635508" lvl="1" indent="-342900"/>
            <a:r>
              <a:rPr lang="en-US" altLang="zh-TW" dirty="0" smtClean="0"/>
              <a:t>ISA</a:t>
            </a:r>
            <a:r>
              <a:rPr lang="zh-TW" altLang="en-US" dirty="0" smtClean="0"/>
              <a:t> 可以讓組織裡的員工從遠端登入，安全地使用公司內部的資訊資源。</a:t>
            </a:r>
            <a:endParaRPr lang="en-US" dirty="0" smtClean="0"/>
          </a:p>
          <a:p>
            <a:pPr marL="635508" lvl="1" indent="-342900"/>
            <a:r>
              <a:rPr lang="en-US" altLang="zh-TW" dirty="0" smtClean="0"/>
              <a:t>ISA</a:t>
            </a:r>
            <a:r>
              <a:rPr lang="zh-TW" altLang="en-US" dirty="0" smtClean="0"/>
              <a:t> 可以安全的連結分支機構，展延組織的可信任網路。</a:t>
            </a:r>
            <a:endParaRPr lang="en-US" dirty="0" smtClean="0"/>
          </a:p>
          <a:p>
            <a:pPr marL="635508" lvl="1" indent="-342900"/>
            <a:r>
              <a:rPr lang="en-US" altLang="zh-TW" dirty="0" smtClean="0"/>
              <a:t>ISA</a:t>
            </a:r>
            <a:r>
              <a:rPr lang="zh-TW" altLang="en-US" dirty="0" smtClean="0"/>
              <a:t> 可以防禦網際網路的威脅，保護組織的資訊環境。</a:t>
            </a:r>
            <a:endParaRPr lang="en-US" dirty="0" smtClean="0"/>
          </a:p>
        </p:txBody>
      </p:sp>
      <p:sp>
        <p:nvSpPr>
          <p:cNvPr id="2" name="標題 1"/>
          <p:cNvSpPr>
            <a:spLocks noGrp="1"/>
          </p:cNvSpPr>
          <p:nvPr>
            <p:ph type="title"/>
          </p:nvPr>
        </p:nvSpPr>
        <p:spPr/>
        <p:txBody>
          <a:bodyPr/>
          <a:lstStyle/>
          <a:p>
            <a:r>
              <a:rPr lang="zh-TW" altLang="en-US" dirty="0" smtClean="0"/>
              <a:t>防火牆伺服器</a:t>
            </a:r>
            <a:endParaRPr lang="zh-TW" altLang="en-US" dirty="0"/>
          </a:p>
        </p:txBody>
      </p:sp>
      <p:pic>
        <p:nvPicPr>
          <p:cNvPr id="4" name="Picture 5"/>
          <p:cNvPicPr>
            <a:picLocks noChangeAspect="1" noChangeArrowheads="1"/>
          </p:cNvPicPr>
          <p:nvPr/>
        </p:nvPicPr>
        <p:blipFill>
          <a:blip r:embed="rId2" cstate="print"/>
          <a:srcRect/>
          <a:stretch>
            <a:fillRect/>
          </a:stretch>
        </p:blipFill>
        <p:spPr bwMode="auto">
          <a:xfrm>
            <a:off x="6621943" y="1264909"/>
            <a:ext cx="516554" cy="1163959"/>
          </a:xfrm>
          <a:prstGeom prst="rect">
            <a:avLst/>
          </a:prstGeom>
          <a:noFill/>
          <a:ln w="9525">
            <a:noFill/>
            <a:miter lim="800000"/>
            <a:headEnd/>
            <a:tailEnd/>
          </a:ln>
          <a:effectLst/>
        </p:spPr>
      </p:pic>
      <p:pic>
        <p:nvPicPr>
          <p:cNvPr id="5" name="Picture 5"/>
          <p:cNvPicPr>
            <a:picLocks noChangeAspect="1" noChangeArrowheads="1"/>
          </p:cNvPicPr>
          <p:nvPr/>
        </p:nvPicPr>
        <p:blipFill>
          <a:blip r:embed="rId2" cstate="print"/>
          <a:srcRect/>
          <a:stretch>
            <a:fillRect/>
          </a:stretch>
        </p:blipFill>
        <p:spPr bwMode="auto">
          <a:xfrm>
            <a:off x="5693249" y="1622099"/>
            <a:ext cx="516554" cy="1163959"/>
          </a:xfrm>
          <a:prstGeom prst="rect">
            <a:avLst/>
          </a:prstGeom>
          <a:noFill/>
          <a:ln w="9525">
            <a:noFill/>
            <a:miter lim="800000"/>
            <a:headEnd/>
            <a:tailEnd/>
          </a:ln>
          <a:effectLst/>
        </p:spPr>
      </p:pic>
      <p:pic>
        <p:nvPicPr>
          <p:cNvPr id="6" name="Picture 5"/>
          <p:cNvPicPr>
            <a:picLocks noChangeAspect="1" noChangeArrowheads="1"/>
          </p:cNvPicPr>
          <p:nvPr/>
        </p:nvPicPr>
        <p:blipFill>
          <a:blip r:embed="rId2" cstate="print"/>
          <a:srcRect/>
          <a:stretch>
            <a:fillRect/>
          </a:stretch>
        </p:blipFill>
        <p:spPr bwMode="auto">
          <a:xfrm>
            <a:off x="7567125" y="1785926"/>
            <a:ext cx="516554" cy="1163959"/>
          </a:xfrm>
          <a:prstGeom prst="rect">
            <a:avLst/>
          </a:prstGeom>
          <a:noFill/>
          <a:ln w="9525">
            <a:noFill/>
            <a:miter lim="800000"/>
            <a:headEnd/>
            <a:tailEnd/>
          </a:ln>
          <a:effectLst/>
        </p:spPr>
      </p:pic>
      <p:pic>
        <p:nvPicPr>
          <p:cNvPr id="7" name="Picture 8"/>
          <p:cNvPicPr>
            <a:picLocks noChangeAspect="1" noChangeArrowheads="1"/>
          </p:cNvPicPr>
          <p:nvPr/>
        </p:nvPicPr>
        <p:blipFill>
          <a:blip r:embed="rId3" cstate="print"/>
          <a:srcRect/>
          <a:stretch>
            <a:fillRect/>
          </a:stretch>
        </p:blipFill>
        <p:spPr bwMode="auto">
          <a:xfrm>
            <a:off x="6025659" y="2345879"/>
            <a:ext cx="684210" cy="1154559"/>
          </a:xfrm>
          <a:prstGeom prst="rect">
            <a:avLst/>
          </a:prstGeom>
          <a:noFill/>
          <a:ln w="9525">
            <a:noFill/>
            <a:miter lim="800000"/>
            <a:headEnd/>
            <a:tailEnd/>
          </a:ln>
          <a:effectLst/>
        </p:spPr>
      </p:pic>
      <p:sp>
        <p:nvSpPr>
          <p:cNvPr id="9" name="文字方塊 8"/>
          <p:cNvSpPr txBox="1"/>
          <p:nvPr/>
        </p:nvSpPr>
        <p:spPr>
          <a:xfrm>
            <a:off x="6722568" y="3090446"/>
            <a:ext cx="1130309" cy="338554"/>
          </a:xfrm>
          <a:prstGeom prst="rect">
            <a:avLst/>
          </a:prstGeom>
          <a:noFill/>
        </p:spPr>
        <p:txBody>
          <a:bodyPr wrap="none" rtlCol="0">
            <a:spAutoFit/>
          </a:bodyPr>
          <a:lstStyle/>
          <a:p>
            <a:r>
              <a:rPr lang="en-US" altLang="zh-TW" sz="1600" b="1" dirty="0" smtClean="0">
                <a:latin typeface="Calibri" pitchFamily="34" charset="0"/>
              </a:rPr>
              <a:t>ISA</a:t>
            </a:r>
            <a:r>
              <a:rPr lang="zh-TW" altLang="en-US" sz="1600" b="1" dirty="0" smtClean="0">
                <a:latin typeface="Calibri" pitchFamily="34" charset="0"/>
              </a:rPr>
              <a:t> 伺服器</a:t>
            </a:r>
            <a:endParaRPr lang="zh-TW" altLang="en-US" sz="1600" b="1" dirty="0">
              <a:latin typeface="Calibri" pitchFamily="34" charset="0"/>
            </a:endParaRPr>
          </a:p>
        </p:txBody>
      </p:sp>
      <p:sp>
        <p:nvSpPr>
          <p:cNvPr id="10" name="文字方塊 9"/>
          <p:cNvSpPr txBox="1"/>
          <p:nvPr/>
        </p:nvSpPr>
        <p:spPr>
          <a:xfrm>
            <a:off x="7281373" y="1406711"/>
            <a:ext cx="1082348" cy="307777"/>
          </a:xfrm>
          <a:prstGeom prst="rect">
            <a:avLst/>
          </a:prstGeom>
          <a:noFill/>
        </p:spPr>
        <p:txBody>
          <a:bodyPr wrap="none" rtlCol="0">
            <a:spAutoFit/>
          </a:bodyPr>
          <a:lstStyle/>
          <a:p>
            <a:r>
              <a:rPr lang="zh-TW" altLang="en-US" sz="1400" dirty="0" smtClean="0">
                <a:latin typeface="Calibri" pitchFamily="34" charset="0"/>
              </a:rPr>
              <a:t>郵件伺服器</a:t>
            </a:r>
            <a:endParaRPr lang="zh-TW" altLang="en-US" sz="1400" dirty="0">
              <a:latin typeface="Calibri" pitchFamily="34" charset="0"/>
            </a:endParaRPr>
          </a:p>
        </p:txBody>
      </p:sp>
      <p:sp>
        <p:nvSpPr>
          <p:cNvPr id="11" name="文字方塊 10"/>
          <p:cNvSpPr txBox="1"/>
          <p:nvPr/>
        </p:nvSpPr>
        <p:spPr>
          <a:xfrm>
            <a:off x="5413207" y="1263835"/>
            <a:ext cx="1082348" cy="307777"/>
          </a:xfrm>
          <a:prstGeom prst="rect">
            <a:avLst/>
          </a:prstGeom>
          <a:noFill/>
        </p:spPr>
        <p:txBody>
          <a:bodyPr wrap="none" rtlCol="0">
            <a:spAutoFit/>
          </a:bodyPr>
          <a:lstStyle/>
          <a:p>
            <a:r>
              <a:rPr lang="zh-TW" altLang="en-US" sz="1400" dirty="0" smtClean="0">
                <a:latin typeface="Calibri" pitchFamily="34" charset="0"/>
              </a:rPr>
              <a:t>應用伺服器</a:t>
            </a:r>
            <a:endParaRPr lang="zh-TW" altLang="en-US" sz="1400" dirty="0">
              <a:latin typeface="Calibri" pitchFamily="34" charset="0"/>
            </a:endParaRPr>
          </a:p>
        </p:txBody>
      </p:sp>
      <p:sp>
        <p:nvSpPr>
          <p:cNvPr id="12" name="橢圓 11"/>
          <p:cNvSpPr/>
          <p:nvPr/>
        </p:nvSpPr>
        <p:spPr>
          <a:xfrm>
            <a:off x="5843089" y="5429264"/>
            <a:ext cx="1724036" cy="1000132"/>
          </a:xfrm>
          <a:prstGeom prst="ellipse">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8"/>
          <p:cNvPicPr>
            <a:picLocks noChangeAspect="1" noChangeArrowheads="1"/>
          </p:cNvPicPr>
          <p:nvPr/>
        </p:nvPicPr>
        <p:blipFill>
          <a:blip r:embed="rId3" cstate="print"/>
          <a:srcRect/>
          <a:stretch>
            <a:fillRect/>
          </a:stretch>
        </p:blipFill>
        <p:spPr bwMode="auto">
          <a:xfrm>
            <a:off x="6361513" y="4929198"/>
            <a:ext cx="509590" cy="859899"/>
          </a:xfrm>
          <a:prstGeom prst="rect">
            <a:avLst/>
          </a:prstGeom>
          <a:noFill/>
          <a:ln w="9525">
            <a:noFill/>
            <a:miter lim="800000"/>
            <a:headEnd/>
            <a:tailEnd/>
          </a:ln>
          <a:effectLst/>
        </p:spPr>
      </p:pic>
      <p:sp>
        <p:nvSpPr>
          <p:cNvPr id="14" name="文字方塊 13"/>
          <p:cNvSpPr txBox="1"/>
          <p:nvPr/>
        </p:nvSpPr>
        <p:spPr>
          <a:xfrm>
            <a:off x="6883802" y="5503345"/>
            <a:ext cx="459485" cy="338554"/>
          </a:xfrm>
          <a:prstGeom prst="rect">
            <a:avLst/>
          </a:prstGeom>
          <a:noFill/>
        </p:spPr>
        <p:txBody>
          <a:bodyPr wrap="none" rtlCol="0">
            <a:spAutoFit/>
          </a:bodyPr>
          <a:lstStyle/>
          <a:p>
            <a:r>
              <a:rPr lang="en-US" altLang="zh-TW" sz="1600" b="1" dirty="0" smtClean="0">
                <a:latin typeface="Calibri" pitchFamily="34" charset="0"/>
              </a:rPr>
              <a:t>ISA</a:t>
            </a:r>
            <a:endParaRPr lang="zh-TW" altLang="en-US" sz="1600" b="1" dirty="0">
              <a:latin typeface="Calibri" pitchFamily="34" charset="0"/>
            </a:endParaRPr>
          </a:p>
        </p:txBody>
      </p:sp>
      <p:sp>
        <p:nvSpPr>
          <p:cNvPr id="15" name="文字方塊 14"/>
          <p:cNvSpPr txBox="1"/>
          <p:nvPr/>
        </p:nvSpPr>
        <p:spPr>
          <a:xfrm>
            <a:off x="6156723" y="5931973"/>
            <a:ext cx="1005403" cy="338554"/>
          </a:xfrm>
          <a:prstGeom prst="rect">
            <a:avLst/>
          </a:prstGeom>
          <a:noFill/>
        </p:spPr>
        <p:txBody>
          <a:bodyPr wrap="none" rtlCol="0">
            <a:spAutoFit/>
          </a:bodyPr>
          <a:lstStyle/>
          <a:p>
            <a:r>
              <a:rPr lang="zh-TW" altLang="en-US" sz="1600" dirty="0" smtClean="0"/>
              <a:t>分支機構</a:t>
            </a:r>
            <a:endParaRPr lang="zh-TW" altLang="en-US" sz="1600" dirty="0"/>
          </a:p>
        </p:txBody>
      </p:sp>
      <p:pic>
        <p:nvPicPr>
          <p:cNvPr id="16" name="Picture 10"/>
          <p:cNvPicPr>
            <a:picLocks noChangeAspect="1" noChangeArrowheads="1"/>
          </p:cNvPicPr>
          <p:nvPr/>
        </p:nvPicPr>
        <p:blipFill>
          <a:blip r:embed="rId4" cstate="print"/>
          <a:srcRect/>
          <a:stretch>
            <a:fillRect/>
          </a:stretch>
        </p:blipFill>
        <p:spPr bwMode="auto">
          <a:xfrm>
            <a:off x="7629039" y="4268820"/>
            <a:ext cx="809803" cy="660378"/>
          </a:xfrm>
          <a:prstGeom prst="rect">
            <a:avLst/>
          </a:prstGeom>
          <a:noFill/>
          <a:ln w="9525">
            <a:noFill/>
            <a:miter lim="800000"/>
            <a:headEnd/>
            <a:tailEnd/>
          </a:ln>
          <a:effectLst/>
        </p:spPr>
      </p:pic>
      <p:pic>
        <p:nvPicPr>
          <p:cNvPr id="17" name="Picture 10"/>
          <p:cNvPicPr>
            <a:picLocks noChangeAspect="1" noChangeArrowheads="1"/>
          </p:cNvPicPr>
          <p:nvPr/>
        </p:nvPicPr>
        <p:blipFill>
          <a:blip r:embed="rId4" cstate="print"/>
          <a:srcRect/>
          <a:stretch>
            <a:fillRect/>
          </a:stretch>
        </p:blipFill>
        <p:spPr bwMode="auto">
          <a:xfrm>
            <a:off x="4971372" y="4112673"/>
            <a:ext cx="809803" cy="660378"/>
          </a:xfrm>
          <a:prstGeom prst="rect">
            <a:avLst/>
          </a:prstGeom>
          <a:noFill/>
          <a:ln w="9525">
            <a:noFill/>
            <a:miter lim="800000"/>
            <a:headEnd/>
            <a:tailEnd/>
          </a:ln>
          <a:effectLst/>
        </p:spPr>
      </p:pic>
      <p:sp>
        <p:nvSpPr>
          <p:cNvPr id="18" name="文字方塊 17"/>
          <p:cNvSpPr txBox="1"/>
          <p:nvPr/>
        </p:nvSpPr>
        <p:spPr>
          <a:xfrm>
            <a:off x="4852481" y="4773051"/>
            <a:ext cx="1005403" cy="584775"/>
          </a:xfrm>
          <a:prstGeom prst="rect">
            <a:avLst/>
          </a:prstGeom>
          <a:noFill/>
        </p:spPr>
        <p:txBody>
          <a:bodyPr wrap="none" rtlCol="0">
            <a:spAutoFit/>
          </a:bodyPr>
          <a:lstStyle/>
          <a:p>
            <a:pPr algn="ctr"/>
            <a:r>
              <a:rPr lang="zh-TW" altLang="en-US" sz="1600" dirty="0" smtClean="0"/>
              <a:t>遠端登入</a:t>
            </a:r>
            <a:endParaRPr lang="en-US" altLang="zh-TW" sz="1600" dirty="0" smtClean="0"/>
          </a:p>
          <a:p>
            <a:pPr algn="ctr"/>
            <a:r>
              <a:rPr lang="zh-TW" altLang="en-US" sz="1600" dirty="0" smtClean="0"/>
              <a:t>的員工</a:t>
            </a:r>
            <a:endParaRPr lang="zh-TW" altLang="en-US" sz="1600" dirty="0"/>
          </a:p>
        </p:txBody>
      </p:sp>
      <p:sp>
        <p:nvSpPr>
          <p:cNvPr id="19" name="文字方塊 18"/>
          <p:cNvSpPr txBox="1"/>
          <p:nvPr/>
        </p:nvSpPr>
        <p:spPr>
          <a:xfrm>
            <a:off x="7567125" y="4915927"/>
            <a:ext cx="1005403" cy="584775"/>
          </a:xfrm>
          <a:prstGeom prst="rect">
            <a:avLst/>
          </a:prstGeom>
          <a:noFill/>
        </p:spPr>
        <p:txBody>
          <a:bodyPr wrap="none" rtlCol="0">
            <a:spAutoFit/>
          </a:bodyPr>
          <a:lstStyle/>
          <a:p>
            <a:pPr algn="ctr"/>
            <a:r>
              <a:rPr lang="zh-TW" altLang="en-US" sz="1600" dirty="0" smtClean="0"/>
              <a:t>網際網路</a:t>
            </a:r>
            <a:endParaRPr lang="en-US" altLang="zh-TW" sz="1600" dirty="0" smtClean="0"/>
          </a:p>
          <a:p>
            <a:pPr algn="ctr"/>
            <a:r>
              <a:rPr lang="zh-TW" altLang="en-US" sz="1600" dirty="0" smtClean="0"/>
              <a:t>使用者</a:t>
            </a:r>
            <a:endParaRPr lang="zh-TW" altLang="en-US" sz="1600" dirty="0"/>
          </a:p>
        </p:txBody>
      </p:sp>
      <p:cxnSp>
        <p:nvCxnSpPr>
          <p:cNvPr id="29" name="直線接點 28"/>
          <p:cNvCxnSpPr>
            <a:stCxn id="7" idx="2"/>
            <a:endCxn id="17" idx="0"/>
          </p:cNvCxnSpPr>
          <p:nvPr/>
        </p:nvCxnSpPr>
        <p:spPr>
          <a:xfrm rot="5400000">
            <a:off x="5565902" y="3310810"/>
            <a:ext cx="612235" cy="99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接點 30"/>
          <p:cNvCxnSpPr>
            <a:stCxn id="7" idx="2"/>
            <a:endCxn id="16" idx="0"/>
          </p:cNvCxnSpPr>
          <p:nvPr/>
        </p:nvCxnSpPr>
        <p:spPr>
          <a:xfrm rot="16200000" flipH="1">
            <a:off x="6816661" y="3051540"/>
            <a:ext cx="768382" cy="1666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p:cNvCxnSpPr>
            <a:stCxn id="7" idx="2"/>
            <a:endCxn id="13" idx="0"/>
          </p:cNvCxnSpPr>
          <p:nvPr/>
        </p:nvCxnSpPr>
        <p:spPr>
          <a:xfrm rot="16200000" flipH="1">
            <a:off x="5777656" y="4090546"/>
            <a:ext cx="1428760" cy="24854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a:t>
            </a:r>
            <a:r>
              <a:rPr lang="zh-TW" altLang="en-US" dirty="0" smtClean="0"/>
              <a:t>作業系統的安全工具</a:t>
            </a:r>
            <a:endParaRPr lang="zh-TW" altLang="en-US"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24744"/>
            <a:ext cx="7647010" cy="531756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r>
              <a:rPr lang="en-US" altLang="zh-TW" dirty="0" smtClean="0"/>
              <a:t>Windows Defender </a:t>
            </a:r>
            <a:r>
              <a:rPr lang="zh-TW" altLang="en-US" dirty="0" smtClean="0"/>
              <a:t>可偵測並移除電腦中已知的間諜軟體，讓瀏覽網際網路時更加安全；它使用由微軟分析人員提供的自動定義更新，在發現新威脅時偵測並移除這些威脅。</a:t>
            </a:r>
            <a:endParaRPr lang="en-US" altLang="zh-TW" dirty="0" smtClean="0"/>
          </a:p>
          <a:p>
            <a:r>
              <a:rPr lang="zh-TW" altLang="en-US" dirty="0" smtClean="0"/>
              <a:t>使用 </a:t>
            </a:r>
            <a:r>
              <a:rPr lang="en-US" altLang="zh-TW" dirty="0" smtClean="0"/>
              <a:t>Windows Defender </a:t>
            </a:r>
            <a:r>
              <a:rPr lang="zh-TW" altLang="en-US" dirty="0" smtClean="0"/>
              <a:t>的好處包括：</a:t>
            </a:r>
          </a:p>
          <a:p>
            <a:pPr lvl="1"/>
            <a:r>
              <a:rPr lang="zh-TW" altLang="en-US" u="sng" dirty="0" smtClean="0"/>
              <a:t>協助偵測和移除間諜軟體</a:t>
            </a:r>
            <a:r>
              <a:rPr lang="zh-TW" altLang="en-US" dirty="0" smtClean="0"/>
              <a:t>：找出會降低電腦速度、顯示快顯廣告、變更網際網路設定或未經使用者同意便使用您的私人資訊之間諜軟體及其它有害程式。可以由使用者排定掃描和移除程序。</a:t>
            </a:r>
          </a:p>
          <a:p>
            <a:pPr lvl="1"/>
            <a:r>
              <a:rPr lang="zh-TW" altLang="en-US" u="sng" dirty="0" smtClean="0"/>
              <a:t>提高網際網路瀏覽安全性</a:t>
            </a:r>
            <a:r>
              <a:rPr lang="zh-TW" altLang="en-US" dirty="0" smtClean="0"/>
              <a:t>：</a:t>
            </a:r>
            <a:r>
              <a:rPr lang="en-US" altLang="zh-TW" dirty="0" smtClean="0"/>
              <a:t>Defender </a:t>
            </a:r>
            <a:r>
              <a:rPr lang="zh-TW" altLang="en-US" dirty="0" smtClean="0"/>
              <a:t>可以在間諜軟體入侵電腦前防堵它。 可以根據使用者的喜好設定，在背景執行並自動處理間諜軟體。 </a:t>
            </a:r>
          </a:p>
          <a:p>
            <a:pPr lvl="1"/>
            <a:r>
              <a:rPr lang="zh-TW" altLang="en-US" u="sng" dirty="0" smtClean="0"/>
              <a:t>有助於阻止最新的威脅</a:t>
            </a:r>
            <a:r>
              <a:rPr lang="zh-TW" altLang="en-US" dirty="0" smtClean="0"/>
              <a:t>：由微軟研究人員持續搜尋網際網路，調查新的間諜軟體並研發因應對策；同時透過 </a:t>
            </a:r>
            <a:r>
              <a:rPr lang="en-US" altLang="zh-TW" dirty="0" smtClean="0"/>
              <a:t>Microsoft </a:t>
            </a:r>
            <a:r>
              <a:rPr lang="en-US" altLang="zh-TW" dirty="0" err="1" smtClean="0"/>
              <a:t>SpyNet</a:t>
            </a:r>
            <a:r>
              <a:rPr lang="en-US" altLang="zh-TW" dirty="0" smtClean="0"/>
              <a:t> </a:t>
            </a:r>
            <a:r>
              <a:rPr lang="zh-TW" altLang="en-US" dirty="0" smtClean="0"/>
              <a:t>社群，讓參與者協助辨識、通報間諜軟體。</a:t>
            </a:r>
          </a:p>
        </p:txBody>
      </p:sp>
      <p:sp>
        <p:nvSpPr>
          <p:cNvPr id="3" name="標題 2"/>
          <p:cNvSpPr>
            <a:spLocks noGrp="1"/>
          </p:cNvSpPr>
          <p:nvPr>
            <p:ph type="title"/>
          </p:nvPr>
        </p:nvSpPr>
        <p:spPr/>
        <p:txBody>
          <a:bodyPr/>
          <a:lstStyle/>
          <a:p>
            <a:r>
              <a:rPr lang="en-US" altLang="zh-TW" dirty="0" smtClean="0"/>
              <a:t>Defender </a:t>
            </a:r>
            <a:r>
              <a:rPr lang="zh-TW" altLang="en-US" dirty="0" smtClean="0"/>
              <a:t>間諜軟體防護</a:t>
            </a:r>
            <a:endParaRPr lang="zh-TW" altLang="en-US" dirty="0"/>
          </a:p>
        </p:txBody>
      </p:sp>
      <p:pic>
        <p:nvPicPr>
          <p:cNvPr id="5" name="圖片 4" descr="defender.jpg"/>
          <p:cNvPicPr>
            <a:picLocks noChangeAspect="1"/>
          </p:cNvPicPr>
          <p:nvPr/>
        </p:nvPicPr>
        <p:blipFill>
          <a:blip r:embed="rId2" cstate="print"/>
          <a:stretch>
            <a:fillRect/>
          </a:stretch>
        </p:blipFill>
        <p:spPr>
          <a:xfrm>
            <a:off x="6000760" y="5927242"/>
            <a:ext cx="1739895" cy="573592"/>
          </a:xfrm>
          <a:prstGeom prst="rect">
            <a:avLst/>
          </a:prstGeom>
        </p:spPr>
      </p:pic>
      <p:sp>
        <p:nvSpPr>
          <p:cNvPr id="6" name="文字方塊 5"/>
          <p:cNvSpPr txBox="1"/>
          <p:nvPr/>
        </p:nvSpPr>
        <p:spPr>
          <a:xfrm>
            <a:off x="6072198" y="6478809"/>
            <a:ext cx="1620957" cy="307777"/>
          </a:xfrm>
          <a:prstGeom prst="rect">
            <a:avLst/>
          </a:prstGeom>
          <a:noFill/>
        </p:spPr>
        <p:txBody>
          <a:bodyPr wrap="none" rtlCol="0">
            <a:spAutoFit/>
          </a:bodyPr>
          <a:lstStyle/>
          <a:p>
            <a:r>
              <a:rPr lang="zh-TW" altLang="en-US" sz="1400" dirty="0" smtClean="0"/>
              <a:t>本標誌為微軟商標</a:t>
            </a:r>
            <a:endParaRPr lang="zh-TW" altLang="en-US" sz="1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4143404" cy="5500702"/>
          </a:xfrm>
        </p:spPr>
        <p:txBody>
          <a:bodyPr>
            <a:normAutofit/>
          </a:bodyPr>
          <a:lstStyle/>
          <a:p>
            <a:pPr>
              <a:spcBef>
                <a:spcPts val="800"/>
              </a:spcBef>
            </a:pPr>
            <a:r>
              <a:rPr lang="en-US" dirty="0" smtClean="0"/>
              <a:t>Windows Live OneCare</a:t>
            </a:r>
            <a:r>
              <a:rPr lang="zh-TW" altLang="en-US" dirty="0" smtClean="0"/>
              <a:t> 是安裝在主機上的防毒軟體；而 </a:t>
            </a:r>
            <a:r>
              <a:rPr lang="en-US" dirty="0" smtClean="0"/>
              <a:t>Microsoft Forefront Client Security</a:t>
            </a:r>
            <a:r>
              <a:rPr lang="zh-TW" altLang="en-US" dirty="0" smtClean="0"/>
              <a:t> </a:t>
            </a:r>
            <a:r>
              <a:rPr lang="en-US" altLang="zh-TW" dirty="0" smtClean="0"/>
              <a:t>(</a:t>
            </a:r>
            <a:r>
              <a:rPr lang="zh-TW" altLang="en-US" dirty="0" smtClean="0"/>
              <a:t>原稱為 </a:t>
            </a:r>
            <a:r>
              <a:rPr lang="en-US" altLang="zh-TW" dirty="0" smtClean="0"/>
              <a:t>Client Protection) </a:t>
            </a:r>
            <a:r>
              <a:rPr lang="zh-TW" altLang="en-US" dirty="0" smtClean="0"/>
              <a:t>則為企業提供整合式的惡意程式防禦。</a:t>
            </a:r>
            <a:endParaRPr lang="en-US" altLang="zh-TW" dirty="0" smtClean="0"/>
          </a:p>
          <a:p>
            <a:pPr lvl="1">
              <a:spcBef>
                <a:spcPts val="800"/>
              </a:spcBef>
            </a:pPr>
            <a:r>
              <a:rPr lang="en-US" dirty="0" smtClean="0"/>
              <a:t>Forefront Client Security</a:t>
            </a:r>
            <a:r>
              <a:rPr lang="zh-TW" altLang="en-US" dirty="0" smtClean="0"/>
              <a:t> 分兩部分：被保護的主機上安裝的 </a:t>
            </a:r>
            <a:r>
              <a:rPr lang="en-US" altLang="zh-TW" dirty="0" smtClean="0"/>
              <a:t>Forefront Agent</a:t>
            </a:r>
            <a:r>
              <a:rPr lang="zh-TW" altLang="en-US" dirty="0" smtClean="0"/>
              <a:t> 和一般防毒軟體類似，會從廠商 </a:t>
            </a:r>
            <a:r>
              <a:rPr lang="en-US" altLang="zh-TW" dirty="0" smtClean="0"/>
              <a:t>(</a:t>
            </a:r>
            <a:r>
              <a:rPr lang="zh-TW" altLang="en-US" dirty="0" smtClean="0"/>
              <a:t>微軟</a:t>
            </a:r>
            <a:r>
              <a:rPr lang="en-US" altLang="zh-TW" dirty="0" smtClean="0"/>
              <a:t>)</a:t>
            </a:r>
            <a:r>
              <a:rPr lang="zh-TW" altLang="en-US" dirty="0" smtClean="0"/>
              <a:t> 處取得病毒定義更新。</a:t>
            </a:r>
            <a:endParaRPr lang="en-US" altLang="zh-TW" dirty="0" smtClean="0"/>
          </a:p>
          <a:p>
            <a:pPr lvl="1">
              <a:spcBef>
                <a:spcPts val="800"/>
              </a:spcBef>
            </a:pPr>
            <a:r>
              <a:rPr lang="zh-TW" altLang="en-US" dirty="0" smtClean="0"/>
              <a:t>另一部分為 </a:t>
            </a:r>
            <a:r>
              <a:rPr lang="en-US" altLang="zh-TW" dirty="0" smtClean="0"/>
              <a:t>Forefront </a:t>
            </a:r>
            <a:r>
              <a:rPr lang="zh-TW" altLang="en-US" dirty="0" smtClean="0"/>
              <a:t>管理伺服器，負責管理組織內安裝 </a:t>
            </a:r>
            <a:r>
              <a:rPr lang="en-US" altLang="zh-TW" dirty="0" smtClean="0"/>
              <a:t>Forefront Agent </a:t>
            </a:r>
            <a:r>
              <a:rPr lang="zh-TW" altLang="en-US" dirty="0" smtClean="0"/>
              <a:t>的所有主機。</a:t>
            </a:r>
            <a:endParaRPr lang="en-US" altLang="zh-TW" dirty="0" smtClean="0"/>
          </a:p>
          <a:p>
            <a:pPr lvl="1">
              <a:spcBef>
                <a:spcPts val="800"/>
              </a:spcBef>
            </a:pPr>
            <a:r>
              <a:rPr lang="en-US" dirty="0" smtClean="0"/>
              <a:t>Forefront </a:t>
            </a:r>
            <a:r>
              <a:rPr lang="zh-TW" altLang="en-US" dirty="0" smtClean="0"/>
              <a:t>架構讓組織可以集中管理惡意病毒防護，消除死角。</a:t>
            </a:r>
            <a:endParaRPr lang="en-US" dirty="0" smtClean="0"/>
          </a:p>
        </p:txBody>
      </p:sp>
      <p:sp>
        <p:nvSpPr>
          <p:cNvPr id="3" name="標題 2"/>
          <p:cNvSpPr>
            <a:spLocks noGrp="1"/>
          </p:cNvSpPr>
          <p:nvPr>
            <p:ph type="title"/>
          </p:nvPr>
        </p:nvSpPr>
        <p:spPr/>
        <p:txBody>
          <a:bodyPr/>
          <a:lstStyle/>
          <a:p>
            <a:r>
              <a:rPr lang="en-US" altLang="zh-TW" dirty="0" smtClean="0"/>
              <a:t>Forefront </a:t>
            </a:r>
            <a:r>
              <a:rPr lang="zh-TW" altLang="en-US" dirty="0" smtClean="0"/>
              <a:t>防毒軟體</a:t>
            </a:r>
            <a:endParaRPr lang="zh-TW" altLang="en-US" dirty="0"/>
          </a:p>
        </p:txBody>
      </p:sp>
      <p:pic>
        <p:nvPicPr>
          <p:cNvPr id="4" name="Picture 10"/>
          <p:cNvPicPr>
            <a:picLocks noChangeAspect="1" noChangeArrowheads="1"/>
          </p:cNvPicPr>
          <p:nvPr/>
        </p:nvPicPr>
        <p:blipFill>
          <a:blip r:embed="rId2" cstate="print"/>
          <a:srcRect/>
          <a:stretch>
            <a:fillRect/>
          </a:stretch>
        </p:blipFill>
        <p:spPr bwMode="auto">
          <a:xfrm>
            <a:off x="5643570" y="3643314"/>
            <a:ext cx="809803" cy="660378"/>
          </a:xfrm>
          <a:prstGeom prst="rect">
            <a:avLst/>
          </a:prstGeom>
          <a:noFill/>
          <a:ln w="9525">
            <a:noFill/>
            <a:miter lim="800000"/>
            <a:headEnd/>
            <a:tailEnd/>
          </a:ln>
          <a:effectLst/>
        </p:spPr>
      </p:pic>
      <p:pic>
        <p:nvPicPr>
          <p:cNvPr id="5" name="Picture 10"/>
          <p:cNvPicPr>
            <a:picLocks noChangeAspect="1" noChangeArrowheads="1"/>
          </p:cNvPicPr>
          <p:nvPr/>
        </p:nvPicPr>
        <p:blipFill>
          <a:blip r:embed="rId2" cstate="print"/>
          <a:srcRect/>
          <a:stretch>
            <a:fillRect/>
          </a:stretch>
        </p:blipFill>
        <p:spPr bwMode="auto">
          <a:xfrm>
            <a:off x="6119651" y="4429132"/>
            <a:ext cx="809803" cy="660378"/>
          </a:xfrm>
          <a:prstGeom prst="rect">
            <a:avLst/>
          </a:prstGeom>
          <a:noFill/>
          <a:ln w="9525">
            <a:noFill/>
            <a:miter lim="800000"/>
            <a:headEnd/>
            <a:tailEnd/>
          </a:ln>
          <a:effectLst/>
        </p:spPr>
      </p:pic>
      <p:pic>
        <p:nvPicPr>
          <p:cNvPr id="6" name="Picture 10"/>
          <p:cNvPicPr>
            <a:picLocks noChangeAspect="1" noChangeArrowheads="1"/>
          </p:cNvPicPr>
          <p:nvPr/>
        </p:nvPicPr>
        <p:blipFill>
          <a:blip r:embed="rId2" cstate="print"/>
          <a:srcRect/>
          <a:stretch>
            <a:fillRect/>
          </a:stretch>
        </p:blipFill>
        <p:spPr bwMode="auto">
          <a:xfrm>
            <a:off x="6619717" y="5197514"/>
            <a:ext cx="809803" cy="660378"/>
          </a:xfrm>
          <a:prstGeom prst="rect">
            <a:avLst/>
          </a:prstGeom>
          <a:noFill/>
          <a:ln w="9525">
            <a:noFill/>
            <a:miter lim="800000"/>
            <a:headEnd/>
            <a:tailEnd/>
          </a:ln>
          <a:effectLst/>
        </p:spPr>
      </p:pic>
      <p:sp>
        <p:nvSpPr>
          <p:cNvPr id="7" name="雲朵形 6"/>
          <p:cNvSpPr/>
          <p:nvPr/>
        </p:nvSpPr>
        <p:spPr>
          <a:xfrm>
            <a:off x="4643438" y="1500174"/>
            <a:ext cx="1143008" cy="928694"/>
          </a:xfrm>
          <a:prstGeom prst="cloud">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1600" dirty="0" smtClean="0">
                <a:solidFill>
                  <a:schemeClr val="tx1"/>
                </a:solidFill>
                <a:latin typeface="Calibri" pitchFamily="34" charset="0"/>
              </a:rPr>
              <a:t>微軟更新</a:t>
            </a:r>
            <a:endParaRPr lang="zh-TW" altLang="en-US" sz="1600" dirty="0">
              <a:solidFill>
                <a:schemeClr val="tx1"/>
              </a:solidFill>
              <a:latin typeface="Calibri" pitchFamily="34" charset="0"/>
            </a:endParaRPr>
          </a:p>
        </p:txBody>
      </p:sp>
      <p:pic>
        <p:nvPicPr>
          <p:cNvPr id="8" name="Picture 5"/>
          <p:cNvPicPr>
            <a:picLocks noChangeAspect="1" noChangeArrowheads="1"/>
          </p:cNvPicPr>
          <p:nvPr/>
        </p:nvPicPr>
        <p:blipFill>
          <a:blip r:embed="rId3" cstate="print"/>
          <a:srcRect/>
          <a:stretch>
            <a:fillRect/>
          </a:stretch>
        </p:blipFill>
        <p:spPr bwMode="auto">
          <a:xfrm>
            <a:off x="7595642" y="2050727"/>
            <a:ext cx="548258" cy="1235397"/>
          </a:xfrm>
          <a:prstGeom prst="rect">
            <a:avLst/>
          </a:prstGeom>
          <a:noFill/>
          <a:ln w="9525">
            <a:noFill/>
            <a:miter lim="800000"/>
            <a:headEnd/>
            <a:tailEnd/>
          </a:ln>
          <a:effectLst/>
        </p:spPr>
      </p:pic>
      <p:cxnSp>
        <p:nvCxnSpPr>
          <p:cNvPr id="25" name="圖案 24"/>
          <p:cNvCxnSpPr>
            <a:stCxn id="7" idx="1"/>
            <a:endCxn id="4" idx="1"/>
          </p:cNvCxnSpPr>
          <p:nvPr/>
        </p:nvCxnSpPr>
        <p:spPr>
          <a:xfrm rot="16200000" flipH="1">
            <a:off x="4656444" y="2986377"/>
            <a:ext cx="1545624" cy="42862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圖案 26"/>
          <p:cNvCxnSpPr>
            <a:stCxn id="7" idx="1"/>
            <a:endCxn id="5" idx="1"/>
          </p:cNvCxnSpPr>
          <p:nvPr/>
        </p:nvCxnSpPr>
        <p:spPr>
          <a:xfrm rot="16200000" flipH="1">
            <a:off x="4501575" y="3141245"/>
            <a:ext cx="2331442" cy="90470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圖案 28"/>
          <p:cNvCxnSpPr>
            <a:stCxn id="7" idx="1"/>
            <a:endCxn id="6" idx="1"/>
          </p:cNvCxnSpPr>
          <p:nvPr/>
        </p:nvCxnSpPr>
        <p:spPr>
          <a:xfrm rot="16200000" flipH="1">
            <a:off x="4367417" y="3275403"/>
            <a:ext cx="3099824" cy="14047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a:stCxn id="7" idx="1"/>
          </p:cNvCxnSpPr>
          <p:nvPr/>
        </p:nvCxnSpPr>
        <p:spPr>
          <a:xfrm rot="5400000">
            <a:off x="3678530" y="3964291"/>
            <a:ext cx="3072825" cy="1588"/>
          </a:xfrm>
          <a:prstGeom prst="line">
            <a:avLst/>
          </a:prstGeom>
        </p:spPr>
        <p:style>
          <a:lnRef idx="2">
            <a:schemeClr val="accent1"/>
          </a:lnRef>
          <a:fillRef idx="0">
            <a:schemeClr val="accent1"/>
          </a:fillRef>
          <a:effectRef idx="1">
            <a:schemeClr val="accent1"/>
          </a:effectRef>
          <a:fontRef idx="minor">
            <a:schemeClr val="tx1"/>
          </a:fontRef>
        </p:style>
      </p:cxnSp>
      <p:sp>
        <p:nvSpPr>
          <p:cNvPr id="35" name="右彎箭號 34"/>
          <p:cNvSpPr/>
          <p:nvPr/>
        </p:nvSpPr>
        <p:spPr>
          <a:xfrm rot="16200000" flipV="1">
            <a:off x="6965173" y="3750471"/>
            <a:ext cx="1357322" cy="714380"/>
          </a:xfrm>
          <a:prstGeom prst="bentArrow">
            <a:avLst>
              <a:gd name="adj1" fmla="val 25000"/>
              <a:gd name="adj2" fmla="val 25000"/>
              <a:gd name="adj3" fmla="val 25000"/>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600">
              <a:solidFill>
                <a:schemeClr val="tx1"/>
              </a:solidFill>
              <a:latin typeface="Calibri" pitchFamily="34" charset="0"/>
            </a:endParaRPr>
          </a:p>
        </p:txBody>
      </p:sp>
      <p:sp>
        <p:nvSpPr>
          <p:cNvPr id="36" name="右彎箭號 35"/>
          <p:cNvSpPr/>
          <p:nvPr/>
        </p:nvSpPr>
        <p:spPr>
          <a:xfrm rot="5400000" flipV="1">
            <a:off x="6357950" y="2214554"/>
            <a:ext cx="714380" cy="1428760"/>
          </a:xfrm>
          <a:prstGeom prst="bentArrow">
            <a:avLst>
              <a:gd name="adj1" fmla="val 25000"/>
              <a:gd name="adj2" fmla="val 25000"/>
              <a:gd name="adj3" fmla="val 25000"/>
              <a:gd name="adj4" fmla="val 437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600">
              <a:solidFill>
                <a:schemeClr val="tx1"/>
              </a:solidFill>
              <a:latin typeface="Calibri" pitchFamily="34" charset="0"/>
            </a:endParaRPr>
          </a:p>
        </p:txBody>
      </p:sp>
      <p:sp>
        <p:nvSpPr>
          <p:cNvPr id="37" name="文字方塊 36"/>
          <p:cNvSpPr txBox="1"/>
          <p:nvPr/>
        </p:nvSpPr>
        <p:spPr>
          <a:xfrm>
            <a:off x="5169387" y="4286256"/>
            <a:ext cx="1045687" cy="338554"/>
          </a:xfrm>
          <a:prstGeom prst="rect">
            <a:avLst/>
          </a:prstGeom>
          <a:noFill/>
        </p:spPr>
        <p:txBody>
          <a:bodyPr wrap="square" rtlCol="0">
            <a:spAutoFit/>
          </a:bodyPr>
          <a:lstStyle/>
          <a:p>
            <a:pPr algn="ctr"/>
            <a:r>
              <a:rPr lang="zh-TW" altLang="en-US" sz="1600" dirty="0" smtClean="0">
                <a:latin typeface="Calibri" pitchFamily="34" charset="0"/>
              </a:rPr>
              <a:t>個人電腦</a:t>
            </a:r>
            <a:endParaRPr lang="zh-TW" altLang="en-US" sz="1600" dirty="0">
              <a:latin typeface="Calibri" pitchFamily="34" charset="0"/>
            </a:endParaRPr>
          </a:p>
        </p:txBody>
      </p:sp>
      <p:sp>
        <p:nvSpPr>
          <p:cNvPr id="40" name="文字方塊 39"/>
          <p:cNvSpPr txBox="1"/>
          <p:nvPr/>
        </p:nvSpPr>
        <p:spPr>
          <a:xfrm>
            <a:off x="7215206" y="1428736"/>
            <a:ext cx="1214446" cy="584775"/>
          </a:xfrm>
          <a:prstGeom prst="rect">
            <a:avLst/>
          </a:prstGeom>
          <a:noFill/>
        </p:spPr>
        <p:txBody>
          <a:bodyPr wrap="square" rtlCol="0">
            <a:spAutoFit/>
          </a:bodyPr>
          <a:lstStyle/>
          <a:p>
            <a:pPr algn="ctr"/>
            <a:r>
              <a:rPr lang="en-US" altLang="zh-TW" sz="1600" dirty="0" smtClean="0">
                <a:latin typeface="Calibri" pitchFamily="34" charset="0"/>
              </a:rPr>
              <a:t>Forefront</a:t>
            </a:r>
          </a:p>
          <a:p>
            <a:pPr algn="ctr"/>
            <a:r>
              <a:rPr lang="zh-TW" altLang="en-US" sz="1600" dirty="0" smtClean="0">
                <a:latin typeface="Calibri" pitchFamily="34" charset="0"/>
              </a:rPr>
              <a:t>管理伺服器</a:t>
            </a:r>
            <a:endParaRPr lang="zh-TW" altLang="en-US" sz="1600" dirty="0">
              <a:latin typeface="Calibri" pitchFamily="34" charset="0"/>
            </a:endParaRPr>
          </a:p>
        </p:txBody>
      </p:sp>
      <p:sp>
        <p:nvSpPr>
          <p:cNvPr id="42" name="文字方塊 41"/>
          <p:cNvSpPr txBox="1"/>
          <p:nvPr/>
        </p:nvSpPr>
        <p:spPr>
          <a:xfrm>
            <a:off x="7929586" y="4058671"/>
            <a:ext cx="595035" cy="584775"/>
          </a:xfrm>
          <a:prstGeom prst="rect">
            <a:avLst/>
          </a:prstGeom>
          <a:noFill/>
        </p:spPr>
        <p:txBody>
          <a:bodyPr wrap="square" rtlCol="0">
            <a:spAutoFit/>
          </a:bodyPr>
          <a:lstStyle/>
          <a:p>
            <a:r>
              <a:rPr lang="zh-TW" altLang="en-US" sz="1600" dirty="0" smtClean="0">
                <a:latin typeface="Calibri" pitchFamily="34" charset="0"/>
              </a:rPr>
              <a:t>事件</a:t>
            </a:r>
            <a:endParaRPr lang="en-US" altLang="zh-TW" sz="1600" dirty="0" smtClean="0">
              <a:latin typeface="Calibri" pitchFamily="34" charset="0"/>
            </a:endParaRPr>
          </a:p>
          <a:p>
            <a:r>
              <a:rPr lang="zh-TW" altLang="en-US" sz="1600" dirty="0" smtClean="0">
                <a:latin typeface="Calibri" pitchFamily="34" charset="0"/>
              </a:rPr>
              <a:t>通報</a:t>
            </a:r>
            <a:endParaRPr lang="zh-TW" altLang="en-US" sz="1600" dirty="0">
              <a:latin typeface="Calibri" pitchFamily="34" charset="0"/>
            </a:endParaRPr>
          </a:p>
        </p:txBody>
      </p:sp>
      <p:sp>
        <p:nvSpPr>
          <p:cNvPr id="43" name="文字方塊 42"/>
          <p:cNvSpPr txBox="1"/>
          <p:nvPr/>
        </p:nvSpPr>
        <p:spPr>
          <a:xfrm>
            <a:off x="5669453" y="5090710"/>
            <a:ext cx="1045687" cy="338554"/>
          </a:xfrm>
          <a:prstGeom prst="rect">
            <a:avLst/>
          </a:prstGeom>
          <a:noFill/>
        </p:spPr>
        <p:txBody>
          <a:bodyPr wrap="square" rtlCol="0">
            <a:spAutoFit/>
          </a:bodyPr>
          <a:lstStyle/>
          <a:p>
            <a:pPr algn="ctr"/>
            <a:r>
              <a:rPr lang="zh-TW" altLang="en-US" sz="1600" dirty="0" smtClean="0">
                <a:latin typeface="Calibri" pitchFamily="34" charset="0"/>
              </a:rPr>
              <a:t>個人電腦</a:t>
            </a:r>
            <a:endParaRPr lang="zh-TW" altLang="en-US" sz="1600" dirty="0">
              <a:latin typeface="Calibri" pitchFamily="34" charset="0"/>
            </a:endParaRPr>
          </a:p>
        </p:txBody>
      </p:sp>
      <p:sp>
        <p:nvSpPr>
          <p:cNvPr id="44" name="文字方塊 43"/>
          <p:cNvSpPr txBox="1"/>
          <p:nvPr/>
        </p:nvSpPr>
        <p:spPr>
          <a:xfrm>
            <a:off x="6143636" y="5876528"/>
            <a:ext cx="1714512" cy="584775"/>
          </a:xfrm>
          <a:prstGeom prst="rect">
            <a:avLst/>
          </a:prstGeom>
          <a:noFill/>
        </p:spPr>
        <p:txBody>
          <a:bodyPr wrap="square" rtlCol="0">
            <a:spAutoFit/>
          </a:bodyPr>
          <a:lstStyle/>
          <a:p>
            <a:pPr algn="ctr"/>
            <a:r>
              <a:rPr lang="zh-TW" altLang="en-US" sz="1600" dirty="0" smtClean="0">
                <a:latin typeface="Calibri" pitchFamily="34" charset="0"/>
              </a:rPr>
              <a:t>個人電腦</a:t>
            </a:r>
            <a:endParaRPr lang="en-US" altLang="zh-TW" sz="1600" dirty="0" smtClean="0">
              <a:latin typeface="Calibri" pitchFamily="34" charset="0"/>
            </a:endParaRPr>
          </a:p>
          <a:p>
            <a:pPr algn="ctr"/>
            <a:r>
              <a:rPr lang="en-US" altLang="zh-TW" sz="1600" dirty="0" smtClean="0">
                <a:latin typeface="Calibri" pitchFamily="34" charset="0"/>
              </a:rPr>
              <a:t>(Forefront Agent)</a:t>
            </a:r>
            <a:endParaRPr lang="zh-TW" altLang="en-US" sz="1600" dirty="0">
              <a:latin typeface="Calibri" pitchFamily="34" charset="0"/>
            </a:endParaRPr>
          </a:p>
        </p:txBody>
      </p:sp>
      <p:sp>
        <p:nvSpPr>
          <p:cNvPr id="45" name="文字方塊 44"/>
          <p:cNvSpPr txBox="1"/>
          <p:nvPr/>
        </p:nvSpPr>
        <p:spPr>
          <a:xfrm>
            <a:off x="4619907" y="3071810"/>
            <a:ext cx="595035" cy="584775"/>
          </a:xfrm>
          <a:prstGeom prst="rect">
            <a:avLst/>
          </a:prstGeom>
          <a:noFill/>
        </p:spPr>
        <p:txBody>
          <a:bodyPr wrap="none" rtlCol="0">
            <a:spAutoFit/>
          </a:bodyPr>
          <a:lstStyle/>
          <a:p>
            <a:r>
              <a:rPr lang="zh-TW" altLang="en-US" sz="1600" dirty="0" smtClean="0">
                <a:latin typeface="Calibri" pitchFamily="34" charset="0"/>
              </a:rPr>
              <a:t>病毒</a:t>
            </a:r>
            <a:endParaRPr lang="en-US" altLang="zh-TW" sz="1600" dirty="0" smtClean="0">
              <a:latin typeface="Calibri" pitchFamily="34" charset="0"/>
            </a:endParaRPr>
          </a:p>
          <a:p>
            <a:r>
              <a:rPr lang="zh-TW" altLang="en-US" sz="1600" dirty="0" smtClean="0">
                <a:latin typeface="Calibri" pitchFamily="34" charset="0"/>
              </a:rPr>
              <a:t>定義</a:t>
            </a:r>
            <a:endParaRPr lang="en-US" altLang="zh-TW" sz="1600" dirty="0" smtClean="0">
              <a:latin typeface="Calibri" pitchFamily="34" charset="0"/>
            </a:endParaRPr>
          </a:p>
        </p:txBody>
      </p:sp>
      <p:sp>
        <p:nvSpPr>
          <p:cNvPr id="46" name="文字方塊 45"/>
          <p:cNvSpPr txBox="1"/>
          <p:nvPr/>
        </p:nvSpPr>
        <p:spPr>
          <a:xfrm>
            <a:off x="6215074" y="1928802"/>
            <a:ext cx="857256" cy="584775"/>
          </a:xfrm>
          <a:prstGeom prst="rect">
            <a:avLst/>
          </a:prstGeom>
          <a:noFill/>
        </p:spPr>
        <p:txBody>
          <a:bodyPr wrap="square" rtlCol="0">
            <a:spAutoFit/>
          </a:bodyPr>
          <a:lstStyle/>
          <a:p>
            <a:pPr algn="ctr"/>
            <a:r>
              <a:rPr lang="zh-TW" altLang="en-US" sz="1600" dirty="0" smtClean="0">
                <a:latin typeface="Calibri" pitchFamily="34" charset="0"/>
              </a:rPr>
              <a:t>管理與設定</a:t>
            </a:r>
            <a:endParaRPr lang="en-US" altLang="zh-TW" sz="1600" dirty="0" smtClean="0">
              <a:latin typeface="Calibri"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微軟惡意程式保護中心</a:t>
            </a:r>
            <a:endParaRPr lang="zh-TW" altLang="en-US" dirty="0"/>
          </a:p>
        </p:txBody>
      </p:sp>
      <p:pic>
        <p:nvPicPr>
          <p:cNvPr id="4" name="圖片 3" descr="Malware Protection Center.jpg"/>
          <p:cNvPicPr>
            <a:picLocks noChangeAspect="1"/>
          </p:cNvPicPr>
          <p:nvPr/>
        </p:nvPicPr>
        <p:blipFill>
          <a:blip r:embed="rId2" cstate="print"/>
          <a:stretch>
            <a:fillRect/>
          </a:stretch>
        </p:blipFill>
        <p:spPr>
          <a:xfrm>
            <a:off x="1000100" y="1142984"/>
            <a:ext cx="7143768" cy="5357826"/>
          </a:xfrm>
          <a:prstGeom prst="rect">
            <a:avLst/>
          </a:prstGeom>
        </p:spPr>
      </p:pic>
      <p:sp>
        <p:nvSpPr>
          <p:cNvPr id="5" name="直線圖說文字 1 4"/>
          <p:cNvSpPr/>
          <p:nvPr/>
        </p:nvSpPr>
        <p:spPr>
          <a:xfrm>
            <a:off x="4572000" y="1500174"/>
            <a:ext cx="2000264" cy="714380"/>
          </a:xfrm>
          <a:prstGeom prst="borderCallout1">
            <a:avLst>
              <a:gd name="adj1" fmla="val 18750"/>
              <a:gd name="adj2" fmla="val -8333"/>
              <a:gd name="adj3" fmla="val -13650"/>
              <a:gd name="adj4" fmla="val -514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smtClean="0">
                <a:solidFill>
                  <a:schemeClr val="tx1"/>
                </a:solidFill>
              </a:rPr>
              <a:t>微軟惡意程式保護中心 </a:t>
            </a:r>
            <a:r>
              <a:rPr lang="en-US" altLang="zh-TW" sz="1400" dirty="0" smtClean="0">
                <a:solidFill>
                  <a:schemeClr val="tx1"/>
                </a:solidFill>
              </a:rPr>
              <a:t>(www.microsoft.com/security/portal)</a:t>
            </a:r>
            <a:endParaRPr lang="zh-TW" altLang="en-US" sz="1400" dirty="0">
              <a:solidFill>
                <a:schemeClr val="tx1"/>
              </a:solidFill>
              <a:latin typeface="Calibri" pitchFamily="34" charset="0"/>
            </a:endParaRPr>
          </a:p>
        </p:txBody>
      </p:sp>
      <p:sp>
        <p:nvSpPr>
          <p:cNvPr id="6" name="直線圖說文字 1 5"/>
          <p:cNvSpPr/>
          <p:nvPr/>
        </p:nvSpPr>
        <p:spPr>
          <a:xfrm>
            <a:off x="4572000" y="2571744"/>
            <a:ext cx="1000132" cy="857256"/>
          </a:xfrm>
          <a:prstGeom prst="borderCallout1">
            <a:avLst>
              <a:gd name="adj1" fmla="val 18750"/>
              <a:gd name="adj2" fmla="val -8333"/>
              <a:gd name="adj3" fmla="val 79863"/>
              <a:gd name="adj4" fmla="val -73813"/>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Calibri" pitchFamily="34" charset="0"/>
              </a:rPr>
              <a:t>惡意軟體移除工具</a:t>
            </a:r>
            <a:endParaRPr lang="en-US" altLang="zh-TW" sz="1400" dirty="0" smtClean="0">
              <a:solidFill>
                <a:schemeClr val="tx1"/>
              </a:solidFill>
              <a:latin typeface="Calibri" pitchFamily="34" charset="0"/>
            </a:endParaRPr>
          </a:p>
          <a:p>
            <a:pPr algn="ctr"/>
            <a:r>
              <a:rPr lang="zh-TW" altLang="en-US" sz="1400" dirty="0" smtClean="0">
                <a:solidFill>
                  <a:schemeClr val="tx1"/>
                </a:solidFill>
                <a:latin typeface="Calibri" pitchFamily="34" charset="0"/>
              </a:rPr>
              <a:t>最多偵測</a:t>
            </a:r>
            <a:endParaRPr lang="zh-TW" altLang="en-US" sz="1400" dirty="0">
              <a:solidFill>
                <a:schemeClr val="tx1"/>
              </a:solidFill>
              <a:latin typeface="Calibri" pitchFamily="34" charset="0"/>
            </a:endParaRPr>
          </a:p>
        </p:txBody>
      </p:sp>
      <p:sp>
        <p:nvSpPr>
          <p:cNvPr id="7" name="直線圖說文字 1 6"/>
          <p:cNvSpPr/>
          <p:nvPr/>
        </p:nvSpPr>
        <p:spPr>
          <a:xfrm>
            <a:off x="2357422" y="2571744"/>
            <a:ext cx="1000132" cy="571504"/>
          </a:xfrm>
          <a:prstGeom prst="borderCallout1">
            <a:avLst>
              <a:gd name="adj1" fmla="val 18750"/>
              <a:gd name="adj2" fmla="val -8333"/>
              <a:gd name="adj3" fmla="val 119664"/>
              <a:gd name="adj4" fmla="val -72448"/>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Calibri" pitchFamily="34" charset="0"/>
              </a:rPr>
              <a:t>個人電腦最大威脅</a:t>
            </a:r>
            <a:endParaRPr lang="zh-TW" altLang="en-US" sz="1400" dirty="0">
              <a:solidFill>
                <a:schemeClr val="tx1"/>
              </a:solidFill>
              <a:latin typeface="Calibri" pitchFamily="34" charset="0"/>
            </a:endParaRPr>
          </a:p>
        </p:txBody>
      </p:sp>
      <p:sp>
        <p:nvSpPr>
          <p:cNvPr id="8" name="直線圖說文字 1 7"/>
          <p:cNvSpPr/>
          <p:nvPr/>
        </p:nvSpPr>
        <p:spPr>
          <a:xfrm>
            <a:off x="2357422" y="4429132"/>
            <a:ext cx="1000132" cy="571504"/>
          </a:xfrm>
          <a:prstGeom prst="borderCallout1">
            <a:avLst>
              <a:gd name="adj1" fmla="val 18750"/>
              <a:gd name="adj2" fmla="val -8333"/>
              <a:gd name="adj3" fmla="val 119664"/>
              <a:gd name="adj4" fmla="val -72448"/>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Calibri" pitchFamily="34" charset="0"/>
              </a:rPr>
              <a:t>電子郵件最大威脅</a:t>
            </a:r>
            <a:endParaRPr lang="zh-TW" altLang="en-US" sz="1400" dirty="0">
              <a:solidFill>
                <a:schemeClr val="tx1"/>
              </a:solidFill>
              <a:latin typeface="Calibri" pitchFamily="34" charset="0"/>
            </a:endParaRPr>
          </a:p>
        </p:txBody>
      </p:sp>
      <p:sp>
        <p:nvSpPr>
          <p:cNvPr id="9" name="直線圖說文字 1 8"/>
          <p:cNvSpPr/>
          <p:nvPr/>
        </p:nvSpPr>
        <p:spPr>
          <a:xfrm>
            <a:off x="4500562" y="4429132"/>
            <a:ext cx="1000132" cy="571504"/>
          </a:xfrm>
          <a:prstGeom prst="borderCallout1">
            <a:avLst>
              <a:gd name="adj1" fmla="val 18750"/>
              <a:gd name="adj2" fmla="val -8333"/>
              <a:gd name="adj3" fmla="val 119664"/>
              <a:gd name="adj4" fmla="val -72448"/>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Calibri" pitchFamily="34" charset="0"/>
              </a:rPr>
              <a:t>最常見的間諜軟體</a:t>
            </a:r>
            <a:endParaRPr lang="zh-TW" altLang="en-US" sz="1400" dirty="0">
              <a:solidFill>
                <a:schemeClr val="tx1"/>
              </a:solidFill>
              <a:latin typeface="Calibri" pitchFamily="34" charset="0"/>
            </a:endParaRPr>
          </a:p>
        </p:txBody>
      </p:sp>
      <p:sp>
        <p:nvSpPr>
          <p:cNvPr id="10" name="直線圖說文字 1 9"/>
          <p:cNvSpPr/>
          <p:nvPr/>
        </p:nvSpPr>
        <p:spPr>
          <a:xfrm>
            <a:off x="7286644" y="2724144"/>
            <a:ext cx="1143008" cy="990608"/>
          </a:xfrm>
          <a:prstGeom prst="borderCallout1">
            <a:avLst>
              <a:gd name="adj1" fmla="val 18750"/>
              <a:gd name="adj2" fmla="val -8333"/>
              <a:gd name="adj3" fmla="val 119664"/>
              <a:gd name="adj4" fmla="val -72448"/>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latin typeface="Calibri" pitchFamily="34" charset="0"/>
              </a:rPr>
              <a:t>Defender</a:t>
            </a:r>
            <a:r>
              <a:rPr lang="zh-TW" altLang="en-US" sz="1400" dirty="0" smtClean="0">
                <a:solidFill>
                  <a:schemeClr val="tx1"/>
                </a:solidFill>
                <a:latin typeface="Calibri" pitchFamily="34" charset="0"/>
              </a:rPr>
              <a:t> 與</a:t>
            </a:r>
            <a:r>
              <a:rPr lang="en-US" altLang="zh-TW" sz="1400" dirty="0" smtClean="0">
                <a:solidFill>
                  <a:schemeClr val="tx1"/>
                </a:solidFill>
                <a:latin typeface="Calibri" pitchFamily="34" charset="0"/>
              </a:rPr>
              <a:t> Forefront</a:t>
            </a:r>
            <a:r>
              <a:rPr lang="zh-TW" altLang="en-US" sz="1400" dirty="0" smtClean="0">
                <a:solidFill>
                  <a:schemeClr val="tx1"/>
                </a:solidFill>
                <a:latin typeface="Calibri" pitchFamily="34" charset="0"/>
              </a:rPr>
              <a:t> 的定義檔更新資訊公布</a:t>
            </a:r>
            <a:endParaRPr lang="zh-TW" altLang="en-US" sz="1400"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事件檢視器</a:t>
            </a:r>
            <a:endParaRPr lang="zh-TW" altLang="en-US" dirty="0"/>
          </a:p>
        </p:txBody>
      </p:sp>
      <p:pic>
        <p:nvPicPr>
          <p:cNvPr id="5" name="圖片 4" descr="Event Monitoring.jpg"/>
          <p:cNvPicPr>
            <a:picLocks noChangeAspect="1"/>
          </p:cNvPicPr>
          <p:nvPr/>
        </p:nvPicPr>
        <p:blipFill>
          <a:blip r:embed="rId2" cstate="print"/>
          <a:stretch>
            <a:fillRect/>
          </a:stretch>
        </p:blipFill>
        <p:spPr>
          <a:xfrm>
            <a:off x="928662" y="1196586"/>
            <a:ext cx="7072330" cy="5304248"/>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500702"/>
          </a:xfrm>
        </p:spPr>
        <p:txBody>
          <a:bodyPr>
            <a:normAutofit/>
          </a:bodyPr>
          <a:lstStyle/>
          <a:p>
            <a:pPr>
              <a:spcBef>
                <a:spcPts val="1200"/>
              </a:spcBef>
            </a:pPr>
            <a:r>
              <a:rPr lang="zh-TW" altLang="en-US" dirty="0" smtClean="0"/>
              <a:t>權利管理服務 </a:t>
            </a:r>
            <a:r>
              <a:rPr lang="en-US" altLang="zh-TW" dirty="0" smtClean="0"/>
              <a:t>(rights management services, RMS) </a:t>
            </a:r>
            <a:r>
              <a:rPr lang="zh-TW" altLang="en-US" dirty="0" smtClean="0"/>
              <a:t>是微軟公司 </a:t>
            </a:r>
            <a:r>
              <a:rPr lang="en-US" altLang="zh-TW" dirty="0" smtClean="0"/>
              <a:t>Windows Server </a:t>
            </a:r>
            <a:r>
              <a:rPr lang="zh-TW" altLang="en-US" dirty="0" smtClean="0"/>
              <a:t>上的一個應用，讓組織可以訂定政策來控制資訊存取。</a:t>
            </a:r>
            <a:endParaRPr lang="en-US" altLang="zh-TW" dirty="0" smtClean="0"/>
          </a:p>
          <a:p>
            <a:pPr>
              <a:spcBef>
                <a:spcPts val="1200"/>
              </a:spcBef>
            </a:pPr>
            <a:r>
              <a:rPr lang="en-US" altLang="zh-TW" dirty="0" smtClean="0"/>
              <a:t>RMS</a:t>
            </a:r>
            <a:r>
              <a:rPr lang="zh-TW" altLang="en-US" dirty="0" smtClean="0"/>
              <a:t> 的概念是讓每筆資訊的保護能夠持續。保護機制跟著資料走，不能任意被移除。</a:t>
            </a:r>
            <a:endParaRPr lang="en-US" altLang="zh-TW" dirty="0" smtClean="0"/>
          </a:p>
          <a:p>
            <a:pPr lvl="1">
              <a:spcBef>
                <a:spcPts val="1200"/>
              </a:spcBef>
            </a:pPr>
            <a:r>
              <a:rPr lang="zh-TW" altLang="en-US" dirty="0" smtClean="0"/>
              <a:t>例如，在電子郵件上設定只有收件者能打開，這個郵件就不能被印出、轉寄、複製或貼上。或是可以給一個文件設定有效時限，一旦過了預定的時間，文件就會自行摧毀並無法重新開啟。</a:t>
            </a:r>
            <a:endParaRPr lang="en-US" altLang="zh-TW" dirty="0" smtClean="0"/>
          </a:p>
          <a:p>
            <a:pPr>
              <a:spcBef>
                <a:spcPts val="1200"/>
              </a:spcBef>
            </a:pPr>
            <a:r>
              <a:rPr lang="zh-TW" altLang="en-US" dirty="0" smtClean="0"/>
              <a:t>資料監護 </a:t>
            </a:r>
            <a:r>
              <a:rPr lang="en-US" altLang="zh-TW" dirty="0" smtClean="0"/>
              <a:t>(data chaperon)</a:t>
            </a:r>
            <a:r>
              <a:rPr lang="zh-TW" altLang="en-US" dirty="0" smtClean="0"/>
              <a:t>：</a:t>
            </a:r>
            <a:r>
              <a:rPr lang="en-US" altLang="zh-TW" dirty="0" smtClean="0"/>
              <a:t>RMS </a:t>
            </a:r>
            <a:r>
              <a:rPr lang="zh-TW" altLang="en-US" dirty="0" smtClean="0"/>
              <a:t>伺服器負責設定與管理資料的存取控制；即使受保護的文件被送到該伺服器不能接觸到的地方，這些設定依然有效。</a:t>
            </a:r>
            <a:endParaRPr lang="en-US" altLang="zh-TW" dirty="0" smtClean="0"/>
          </a:p>
          <a:p>
            <a:pPr>
              <a:spcBef>
                <a:spcPts val="1200"/>
              </a:spcBef>
            </a:pPr>
            <a:r>
              <a:rPr lang="zh-TW" altLang="en-US" dirty="0" smtClean="0"/>
              <a:t>一般個人或較小的組織會用加解密方法傳送機密資料，但問題是接收者一旦解密後就可以任意使用該資料；但 </a:t>
            </a:r>
            <a:r>
              <a:rPr lang="en-US" altLang="zh-TW" dirty="0" smtClean="0"/>
              <a:t>RMS</a:t>
            </a:r>
            <a:r>
              <a:rPr lang="zh-TW" altLang="en-US" dirty="0" smtClean="0"/>
              <a:t> 可以持續控制存取。</a:t>
            </a:r>
            <a:endParaRPr lang="en-US" altLang="zh-TW" dirty="0" smtClean="0"/>
          </a:p>
          <a:p>
            <a:pPr>
              <a:spcBef>
                <a:spcPts val="1200"/>
              </a:spcBef>
            </a:pPr>
            <a:endParaRPr lang="en-US" altLang="zh-TW" dirty="0" smtClean="0"/>
          </a:p>
          <a:p>
            <a:pPr>
              <a:spcBef>
                <a:spcPts val="1200"/>
              </a:spcBef>
            </a:pPr>
            <a:endParaRPr lang="en-US" altLang="zh-TW" dirty="0" smtClean="0"/>
          </a:p>
        </p:txBody>
      </p:sp>
      <p:sp>
        <p:nvSpPr>
          <p:cNvPr id="3" name="標題 2"/>
          <p:cNvSpPr>
            <a:spLocks noGrp="1"/>
          </p:cNvSpPr>
          <p:nvPr>
            <p:ph type="title"/>
          </p:nvPr>
        </p:nvSpPr>
        <p:spPr/>
        <p:txBody>
          <a:bodyPr/>
          <a:lstStyle/>
          <a:p>
            <a:r>
              <a:rPr lang="en-US" altLang="zh-TW" dirty="0" smtClean="0"/>
              <a:t>RMS</a:t>
            </a:r>
            <a:r>
              <a:rPr lang="zh-TW" altLang="en-US" dirty="0" smtClean="0"/>
              <a:t> 資料存取控制</a:t>
            </a:r>
            <a:endParaRPr lang="zh-TW"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500702"/>
          </a:xfrm>
        </p:spPr>
        <p:txBody>
          <a:bodyPr/>
          <a:lstStyle/>
          <a:p>
            <a:pPr>
              <a:spcBef>
                <a:spcPts val="1200"/>
              </a:spcBef>
            </a:pPr>
            <a:r>
              <a:rPr lang="zh-TW" altLang="en-US" dirty="0" smtClean="0"/>
              <a:t>相對的，資訊安全防禦也是人與資訊的合作，在各種途徑上設下偵測與防禦機制，企圖阻止攻擊者達到目的。</a:t>
            </a:r>
            <a:endParaRPr lang="en-US" altLang="zh-TW" dirty="0" smtClean="0"/>
          </a:p>
          <a:p>
            <a:pPr lvl="1">
              <a:spcBef>
                <a:spcPts val="1200"/>
              </a:spcBef>
            </a:pPr>
            <a:r>
              <a:rPr lang="zh-TW" altLang="en-US" dirty="0" smtClean="0"/>
              <a:t>組織應制訂並實施資訊安全政策 </a:t>
            </a:r>
            <a:r>
              <a:rPr lang="en-US" altLang="zh-TW" dirty="0" smtClean="0"/>
              <a:t>(policy)</a:t>
            </a:r>
            <a:r>
              <a:rPr lang="zh-TW" altLang="en-US" dirty="0" smtClean="0"/>
              <a:t>，以落實各項安全防禦措施。</a:t>
            </a:r>
            <a:endParaRPr lang="en-US" altLang="zh-TW" dirty="0" smtClean="0"/>
          </a:p>
          <a:p>
            <a:pPr lvl="1">
              <a:spcBef>
                <a:spcPts val="1200"/>
              </a:spcBef>
            </a:pPr>
            <a:r>
              <a:rPr lang="zh-TW" altLang="en-US" dirty="0" smtClean="0"/>
              <a:t>人員應接受資訊安全認知 </a:t>
            </a:r>
            <a:r>
              <a:rPr lang="en-US" altLang="zh-TW" dirty="0" smtClean="0"/>
              <a:t>(awareness) </a:t>
            </a:r>
            <a:r>
              <a:rPr lang="zh-TW" altLang="en-US" dirty="0" smtClean="0"/>
              <a:t>教育訓練，以正確使用安全防禦工具並避免欺騙攻擊。</a:t>
            </a:r>
            <a:endParaRPr lang="en-US" altLang="zh-TW" dirty="0" smtClean="0"/>
          </a:p>
          <a:p>
            <a:pPr lvl="1">
              <a:spcBef>
                <a:spcPts val="1200"/>
              </a:spcBef>
            </a:pPr>
            <a:r>
              <a:rPr lang="zh-TW" altLang="en-US" dirty="0" smtClean="0"/>
              <a:t>依照指示更新網路元件、作業系統、應用程式與安全防禦軟體，減少本身可被利用的弱點 </a:t>
            </a:r>
            <a:r>
              <a:rPr lang="en-US" altLang="zh-TW" dirty="0" smtClean="0"/>
              <a:t>(vulnerabilities)</a:t>
            </a:r>
            <a:r>
              <a:rPr lang="zh-TW" altLang="en-US" dirty="0" smtClean="0"/>
              <a:t>。</a:t>
            </a:r>
            <a:endParaRPr lang="en-US" altLang="zh-TW" dirty="0" smtClean="0"/>
          </a:p>
          <a:p>
            <a:pPr lvl="1">
              <a:spcBef>
                <a:spcPts val="1200"/>
              </a:spcBef>
            </a:pPr>
            <a:r>
              <a:rPr lang="zh-TW" altLang="en-US" dirty="0" smtClean="0"/>
              <a:t>使用安全防禦工具，包括防毒軟體、防間諜與釣魚軟體、入侵偵測與防禦系統、防火牆、垃圾郵件過濾軟體，經常掃描系統及網路，並正確地設定網路、系統及應用的安全相關機制，以降低攻擊威脅 </a:t>
            </a:r>
            <a:r>
              <a:rPr lang="en-US" altLang="zh-TW" dirty="0" smtClean="0"/>
              <a:t>(threats)</a:t>
            </a:r>
            <a:r>
              <a:rPr lang="zh-TW" altLang="en-US" dirty="0" smtClean="0"/>
              <a:t>。</a:t>
            </a:r>
            <a:endParaRPr lang="en-US" altLang="zh-TW" dirty="0" smtClean="0"/>
          </a:p>
        </p:txBody>
      </p:sp>
      <p:sp>
        <p:nvSpPr>
          <p:cNvPr id="3" name="標題 2"/>
          <p:cNvSpPr>
            <a:spLocks noGrp="1"/>
          </p:cNvSpPr>
          <p:nvPr>
            <p:ph type="title"/>
          </p:nvPr>
        </p:nvSpPr>
        <p:spPr/>
        <p:txBody>
          <a:bodyPr/>
          <a:lstStyle/>
          <a:p>
            <a:r>
              <a:rPr lang="zh-TW" altLang="en-US" dirty="0" smtClean="0"/>
              <a:t>資訊安全防禦</a:t>
            </a:r>
            <a:endParaRPr lang="zh-TW"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500702"/>
          </a:xfrm>
        </p:spPr>
        <p:txBody>
          <a:bodyPr>
            <a:normAutofit/>
          </a:bodyPr>
          <a:lstStyle/>
          <a:p>
            <a:r>
              <a:rPr lang="zh-TW" altLang="en-US" dirty="0" smtClean="0"/>
              <a:t>資產 </a:t>
            </a:r>
            <a:r>
              <a:rPr lang="en-US" altLang="zh-TW" dirty="0" smtClean="0"/>
              <a:t>(assets) </a:t>
            </a:r>
            <a:r>
              <a:rPr lang="zh-TW" altLang="en-US" dirty="0" smtClean="0"/>
              <a:t>是風險管理 </a:t>
            </a:r>
            <a:r>
              <a:rPr lang="en-US" altLang="zh-TW" dirty="0" smtClean="0"/>
              <a:t>(risk management) </a:t>
            </a:r>
            <a:r>
              <a:rPr lang="zh-TW" altLang="en-US" dirty="0" smtClean="0"/>
              <a:t>的要項，因此對於資產進行有效的管理是安全管理系統實現的基礎。</a:t>
            </a:r>
            <a:endParaRPr lang="en-US" altLang="zh-TW" dirty="0" smtClean="0"/>
          </a:p>
          <a:p>
            <a:pPr lvl="1"/>
            <a:r>
              <a:rPr lang="zh-TW" altLang="en-US" dirty="0" smtClean="0"/>
              <a:t>組織的資訊資產包括網路環境、硬體平台、作業系統、資料庫、應用系統等資訊。資產管理的重點是自動化發掘這些資訊，並對其進行跟蹤、收集、管理和維護。</a:t>
            </a:r>
            <a:endParaRPr lang="en-US" altLang="zh-TW" dirty="0" smtClean="0"/>
          </a:p>
          <a:p>
            <a:pPr lvl="1"/>
            <a:r>
              <a:rPr lang="zh-CN" altLang="en-US" dirty="0" smtClean="0"/>
              <a:t>系統和應用程式</a:t>
            </a:r>
            <a:r>
              <a:rPr lang="zh-TW" altLang="en-US" dirty="0" smtClean="0"/>
              <a:t>不斷</a:t>
            </a:r>
            <a:r>
              <a:rPr lang="zh-CN" altLang="en-US" dirty="0" smtClean="0"/>
              <a:t>增</a:t>
            </a:r>
            <a:r>
              <a:rPr lang="zh-TW" altLang="en-US" dirty="0" smtClean="0"/>
              <a:t>加</a:t>
            </a:r>
            <a:r>
              <a:rPr lang="zh-CN" altLang="en-US" dirty="0" smtClean="0"/>
              <a:t>，</a:t>
            </a:r>
            <a:r>
              <a:rPr lang="zh-TW" altLang="en-US" dirty="0" smtClean="0"/>
              <a:t>組織需要</a:t>
            </a:r>
            <a:r>
              <a:rPr lang="zh-CN" altLang="en-US" dirty="0" smtClean="0"/>
              <a:t>掌握最新的更新資訊，以評估前後台系統的</a:t>
            </a:r>
            <a:r>
              <a:rPr lang="zh-TW" altLang="en-US" dirty="0" smtClean="0"/>
              <a:t>弱點</a:t>
            </a:r>
            <a:r>
              <a:rPr lang="zh-CN" altLang="en-US" dirty="0" smtClean="0"/>
              <a:t>，</a:t>
            </a:r>
            <a:r>
              <a:rPr lang="zh-TW" altLang="en-US" dirty="0" smtClean="0"/>
              <a:t>優先</a:t>
            </a:r>
            <a:r>
              <a:rPr lang="zh-CN" altLang="en-US" dirty="0" smtClean="0"/>
              <a:t>部署更新程式在易受攻擊的系統裡。</a:t>
            </a:r>
            <a:endParaRPr lang="en-US" altLang="zh-TW" dirty="0" smtClean="0"/>
          </a:p>
          <a:p>
            <a:r>
              <a:rPr lang="en-US" altLang="zh-TW" dirty="0" smtClean="0"/>
              <a:t>System Center Configuration Manager </a:t>
            </a:r>
            <a:r>
              <a:rPr lang="zh-TW" altLang="en-US" dirty="0" smtClean="0"/>
              <a:t>為 </a:t>
            </a:r>
            <a:r>
              <a:rPr lang="en-US" altLang="zh-TW" dirty="0" smtClean="0"/>
              <a:t>Windows Server </a:t>
            </a:r>
            <a:r>
              <a:rPr lang="zh-TW" altLang="en-US" dirty="0" smtClean="0"/>
              <a:t>與桌面系統提供了資產與系統更新管理。</a:t>
            </a:r>
            <a:endParaRPr lang="en-US" altLang="zh-TW" dirty="0" smtClean="0"/>
          </a:p>
          <a:p>
            <a:pPr lvl="1"/>
            <a:r>
              <a:rPr lang="en-US" altLang="zh-TW" dirty="0" smtClean="0"/>
              <a:t>Configuration Manager </a:t>
            </a:r>
            <a:r>
              <a:rPr lang="zh-TW" altLang="en-US" dirty="0" smtClean="0"/>
              <a:t>可以自動蒐集軟、硬體資訊，管理分散的作業系統、軟體及更新，並且能確保大型組織內的設定符合規範。</a:t>
            </a:r>
            <a:endParaRPr lang="en-US" altLang="zh-TW" dirty="0" smtClean="0"/>
          </a:p>
          <a:p>
            <a:pPr lvl="1"/>
            <a:r>
              <a:rPr lang="en-US" altLang="zh-TW" dirty="0" smtClean="0"/>
              <a:t>Configuration Manager </a:t>
            </a:r>
            <a:r>
              <a:rPr lang="zh-TW" altLang="en-US" dirty="0" smtClean="0"/>
              <a:t>與 </a:t>
            </a:r>
            <a:r>
              <a:rPr lang="en-US" dirty="0" smtClean="0"/>
              <a:t>Microsoft SQL Server</a:t>
            </a:r>
            <a:r>
              <a:rPr lang="zh-TW" altLang="en-US" dirty="0" smtClean="0"/>
              <a:t> 和 </a:t>
            </a:r>
            <a:r>
              <a:rPr lang="en-US" dirty="0" smtClean="0"/>
              <a:t>Windows Server</a:t>
            </a:r>
            <a:r>
              <a:rPr lang="zh-TW" altLang="en-US" dirty="0" smtClean="0"/>
              <a:t> 作業系統完全整合，在各種規模的網路中頗容易安裝、配置和維護。</a:t>
            </a:r>
            <a:endParaRPr lang="en-US" altLang="zh-TW" dirty="0" smtClean="0"/>
          </a:p>
        </p:txBody>
      </p:sp>
      <p:sp>
        <p:nvSpPr>
          <p:cNvPr id="3" name="標題 2"/>
          <p:cNvSpPr>
            <a:spLocks noGrp="1"/>
          </p:cNvSpPr>
          <p:nvPr>
            <p:ph type="title"/>
          </p:nvPr>
        </p:nvSpPr>
        <p:spPr>
          <a:xfrm>
            <a:off x="285720" y="320040"/>
            <a:ext cx="8286808" cy="680068"/>
          </a:xfrm>
        </p:spPr>
        <p:txBody>
          <a:bodyPr>
            <a:normAutofit/>
          </a:bodyPr>
          <a:lstStyle/>
          <a:p>
            <a:r>
              <a:rPr lang="en-US" altLang="zh-TW" dirty="0" smtClean="0"/>
              <a:t>Configuration Manager </a:t>
            </a:r>
            <a:r>
              <a:rPr lang="zh-TW" altLang="en-US" dirty="0" smtClean="0"/>
              <a:t>系統管理</a:t>
            </a:r>
            <a:endParaRPr lang="zh-TW"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214282" y="1357298"/>
          <a:ext cx="8286808" cy="509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normAutofit/>
          </a:bodyPr>
          <a:lstStyle/>
          <a:p>
            <a:r>
              <a:rPr lang="en-US" altLang="zh-TW" dirty="0" smtClean="0"/>
              <a:t>Configuration Manager</a:t>
            </a:r>
            <a:r>
              <a:rPr lang="zh-TW" altLang="en-US" dirty="0" smtClean="0"/>
              <a:t> 主要功能</a:t>
            </a:r>
            <a:endParaRPr lang="zh-TW"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1000132"/>
          </a:xfrm>
        </p:spPr>
        <p:txBody>
          <a:bodyPr>
            <a:normAutofit/>
          </a:bodyPr>
          <a:lstStyle/>
          <a:p>
            <a:r>
              <a:rPr lang="en-US" altLang="zh-TW" dirty="0" smtClean="0"/>
              <a:t>System Center Operations Manager</a:t>
            </a:r>
            <a:r>
              <a:rPr lang="zh-TW" altLang="en-US" dirty="0" smtClean="0"/>
              <a:t> 以組織的資訊資產風險管理為核心，建立起統一的安全事件監視和回應體系，以保障系統正確運作。</a:t>
            </a:r>
          </a:p>
        </p:txBody>
      </p:sp>
      <p:sp>
        <p:nvSpPr>
          <p:cNvPr id="3" name="標題 2"/>
          <p:cNvSpPr>
            <a:spLocks noGrp="1"/>
          </p:cNvSpPr>
          <p:nvPr>
            <p:ph type="title"/>
          </p:nvPr>
        </p:nvSpPr>
        <p:spPr>
          <a:xfrm>
            <a:off x="285720" y="320040"/>
            <a:ext cx="8215370" cy="680068"/>
          </a:xfrm>
        </p:spPr>
        <p:txBody>
          <a:bodyPr>
            <a:normAutofit/>
          </a:bodyPr>
          <a:lstStyle/>
          <a:p>
            <a:r>
              <a:rPr lang="en-US" altLang="zh-TW" dirty="0" smtClean="0"/>
              <a:t>Operations Manager </a:t>
            </a:r>
            <a:r>
              <a:rPr lang="zh-TW" altLang="en-US" dirty="0" smtClean="0"/>
              <a:t>全面監控技術</a:t>
            </a:r>
            <a:endParaRPr lang="zh-TW" altLang="en-US" dirty="0"/>
          </a:p>
        </p:txBody>
      </p:sp>
      <p:pic>
        <p:nvPicPr>
          <p:cNvPr id="5" name="圖片 4" descr="Operations Manager.jpg"/>
          <p:cNvPicPr>
            <a:picLocks noChangeAspect="1"/>
          </p:cNvPicPr>
          <p:nvPr/>
        </p:nvPicPr>
        <p:blipFill>
          <a:blip r:embed="rId2" cstate="print"/>
          <a:stretch>
            <a:fillRect/>
          </a:stretch>
        </p:blipFill>
        <p:spPr>
          <a:xfrm>
            <a:off x="1643042" y="2214554"/>
            <a:ext cx="5643570" cy="4232678"/>
          </a:xfrm>
          <a:prstGeom prst="rect">
            <a:avLst/>
          </a:prstGeom>
        </p:spPr>
      </p:pic>
      <p:sp>
        <p:nvSpPr>
          <p:cNvPr id="6" name="文字方塊 5"/>
          <p:cNvSpPr txBox="1"/>
          <p:nvPr/>
        </p:nvSpPr>
        <p:spPr>
          <a:xfrm>
            <a:off x="5286380" y="6500834"/>
            <a:ext cx="2031325" cy="338554"/>
          </a:xfrm>
          <a:prstGeom prst="rect">
            <a:avLst/>
          </a:prstGeom>
          <a:noFill/>
        </p:spPr>
        <p:txBody>
          <a:bodyPr wrap="none" rtlCol="0">
            <a:spAutoFit/>
          </a:bodyPr>
          <a:lstStyle/>
          <a:p>
            <a:r>
              <a:rPr lang="zh-TW" altLang="en-US" sz="1600" dirty="0" smtClean="0"/>
              <a:t>本畫面取自微軟公司</a:t>
            </a:r>
            <a:endParaRPr lang="zh-TW" altLang="en-US" sz="16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214974"/>
          </a:xfrm>
        </p:spPr>
        <p:txBody>
          <a:bodyPr>
            <a:normAutofit/>
          </a:bodyPr>
          <a:lstStyle/>
          <a:p>
            <a:r>
              <a:rPr lang="en-US" altLang="zh-TW" dirty="0" smtClean="0"/>
              <a:t>Operations Manager </a:t>
            </a:r>
            <a:r>
              <a:rPr lang="zh-TW" altLang="en-US" dirty="0" smtClean="0"/>
              <a:t>可以在大型組織中，完整地監視資訊環境。通過單一介面，管理員可以監視數以千計的伺服器、應用軟體與主機；瞭解組織的資訊環境是否健康。這對快速成長的組織尤其重要。</a:t>
            </a:r>
            <a:endParaRPr lang="en-US" altLang="zh-TW" dirty="0" smtClean="0"/>
          </a:p>
          <a:p>
            <a:r>
              <a:rPr lang="en-US" altLang="zh-TW" dirty="0" smtClean="0"/>
              <a:t>Operations Manager</a:t>
            </a:r>
            <a:r>
              <a:rPr lang="zh-TW" altLang="en-US" dirty="0" smtClean="0"/>
              <a:t> 透過系統及應用的事件管理、監視和警示、報告以及趨勢分析，來確保組織的操作安全。</a:t>
            </a:r>
            <a:endParaRPr lang="en-US" altLang="zh-TW" dirty="0" smtClean="0"/>
          </a:p>
          <a:p>
            <a:r>
              <a:rPr lang="en-US" altLang="zh-TW" dirty="0" smtClean="0"/>
              <a:t>Operation Manager </a:t>
            </a:r>
            <a:r>
              <a:rPr lang="zh-TW" altLang="en-US" dirty="0" smtClean="0"/>
              <a:t>尤其適合監視微軟公司的平台與應用產品。</a:t>
            </a:r>
            <a:endParaRPr lang="en-US" altLang="zh-TW" dirty="0" smtClean="0"/>
          </a:p>
          <a:p>
            <a:pPr lvl="1"/>
            <a:r>
              <a:rPr lang="zh-TW" altLang="en-US" dirty="0" smtClean="0"/>
              <a:t>針對 </a:t>
            </a:r>
            <a:r>
              <a:rPr lang="en-US" altLang="zh-TW" dirty="0" smtClean="0"/>
              <a:t>50 </a:t>
            </a:r>
            <a:r>
              <a:rPr lang="zh-TW" altLang="en-US" dirty="0" smtClean="0"/>
              <a:t>個以上的微軟應用程式和 </a:t>
            </a:r>
            <a:r>
              <a:rPr lang="en-US" altLang="zh-TW" dirty="0" smtClean="0"/>
              <a:t>Windows </a:t>
            </a:r>
            <a:r>
              <a:rPr lang="zh-TW" altLang="en-US" dirty="0" smtClean="0"/>
              <a:t>伺服器元件改善監視、疑難排解和問題解決。</a:t>
            </a:r>
            <a:endParaRPr lang="en-US" altLang="zh-TW" dirty="0" smtClean="0"/>
          </a:p>
          <a:p>
            <a:pPr lvl="1"/>
            <a:r>
              <a:rPr lang="zh-TW" altLang="en-US" dirty="0" smtClean="0"/>
              <a:t>管理商務關鍵服務，如 </a:t>
            </a:r>
            <a:r>
              <a:rPr lang="en-US" altLang="zh-TW" dirty="0" smtClean="0"/>
              <a:t>Microsoft Exchange</a:t>
            </a:r>
            <a:r>
              <a:rPr lang="zh-TW" altLang="en-US" dirty="0" smtClean="0"/>
              <a:t>、</a:t>
            </a:r>
            <a:r>
              <a:rPr lang="en-US" altLang="zh-TW" dirty="0" smtClean="0"/>
              <a:t>Microsoft SharePoint </a:t>
            </a:r>
            <a:r>
              <a:rPr lang="zh-TW" altLang="en-US" dirty="0" smtClean="0"/>
              <a:t>產品和技術，及 </a:t>
            </a:r>
            <a:r>
              <a:rPr lang="en-US" altLang="zh-TW" dirty="0" smtClean="0"/>
              <a:t>Microsoft Active</a:t>
            </a:r>
            <a:r>
              <a:rPr lang="zh-TW" altLang="en-US" dirty="0" smtClean="0"/>
              <a:t> </a:t>
            </a:r>
            <a:r>
              <a:rPr lang="en-US" altLang="zh-TW" dirty="0" smtClean="0"/>
              <a:t>Directory</a:t>
            </a:r>
            <a:r>
              <a:rPr lang="zh-TW" altLang="en-US" dirty="0" smtClean="0"/>
              <a:t> </a:t>
            </a:r>
            <a:r>
              <a:rPr lang="en-US" altLang="zh-TW" dirty="0" smtClean="0"/>
              <a:t>Domain Services</a:t>
            </a:r>
            <a:r>
              <a:rPr lang="zh-TW" altLang="en-US" dirty="0" smtClean="0"/>
              <a:t>。</a:t>
            </a:r>
            <a:endParaRPr lang="en-US" altLang="zh-TW" dirty="0" smtClean="0"/>
          </a:p>
          <a:p>
            <a:pPr lvl="1"/>
            <a:r>
              <a:rPr lang="zh-TW" altLang="en-US" dirty="0" smtClean="0"/>
              <a:t>管理以 </a:t>
            </a:r>
            <a:r>
              <a:rPr lang="en-US" altLang="zh-TW" dirty="0" smtClean="0"/>
              <a:t>Windows Server</a:t>
            </a:r>
            <a:r>
              <a:rPr lang="zh-TW" altLang="en-US" dirty="0" smtClean="0"/>
              <a:t>、</a:t>
            </a:r>
            <a:r>
              <a:rPr lang="en-US" altLang="zh-TW" dirty="0" smtClean="0"/>
              <a:t>SQL Server</a:t>
            </a:r>
            <a:r>
              <a:rPr lang="zh-TW" altLang="en-US" dirty="0" smtClean="0"/>
              <a:t>、</a:t>
            </a:r>
            <a:r>
              <a:rPr lang="en-US" altLang="zh-TW" dirty="0" smtClean="0"/>
              <a:t>.NET Framework </a:t>
            </a:r>
            <a:r>
              <a:rPr lang="zh-TW" altLang="en-US" dirty="0" smtClean="0"/>
              <a:t>和 </a:t>
            </a:r>
            <a:r>
              <a:rPr lang="en-US" altLang="zh-TW" dirty="0" smtClean="0"/>
              <a:t>Internet</a:t>
            </a:r>
            <a:r>
              <a:rPr lang="zh-TW" altLang="en-US" dirty="0" smtClean="0"/>
              <a:t> </a:t>
            </a:r>
            <a:r>
              <a:rPr lang="en-US" altLang="zh-TW" dirty="0" smtClean="0"/>
              <a:t>Information Services (IIS) </a:t>
            </a:r>
            <a:r>
              <a:rPr lang="zh-TW" altLang="en-US" dirty="0" smtClean="0"/>
              <a:t>作為技術建置的企業營運應用程式。</a:t>
            </a:r>
            <a:endParaRPr lang="en-US" altLang="zh-TW" dirty="0" smtClean="0"/>
          </a:p>
        </p:txBody>
      </p:sp>
      <p:sp>
        <p:nvSpPr>
          <p:cNvPr id="3" name="標題 2"/>
          <p:cNvSpPr>
            <a:spLocks noGrp="1"/>
          </p:cNvSpPr>
          <p:nvPr>
            <p:ph type="title"/>
          </p:nvPr>
        </p:nvSpPr>
        <p:spPr/>
        <p:txBody>
          <a:bodyPr/>
          <a:lstStyle/>
          <a:p>
            <a:r>
              <a:rPr lang="en-US" altLang="zh-TW" dirty="0" smtClean="0"/>
              <a:t>Operations Manager </a:t>
            </a:r>
            <a:r>
              <a:rPr lang="zh-TW" altLang="en-US" dirty="0" smtClean="0"/>
              <a:t>概述</a:t>
            </a:r>
            <a:endParaRPr lang="zh-TW"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數位身分 </a:t>
            </a:r>
            <a:r>
              <a:rPr lang="en-US" altLang="zh-TW" dirty="0" smtClean="0"/>
              <a:t>(digital identities)</a:t>
            </a:r>
            <a:r>
              <a:rPr lang="zh-TW" altLang="en-US" dirty="0" smtClean="0"/>
              <a:t> 的數量快速成長，以人力做身分管理容易出錯而且成本高。使用 </a:t>
            </a:r>
            <a:r>
              <a:rPr lang="en-US" altLang="zh-TW" dirty="0" smtClean="0"/>
              <a:t>CLM/ILM</a:t>
            </a:r>
            <a:r>
              <a:rPr lang="zh-TW" altLang="en-US" dirty="0" smtClean="0"/>
              <a:t> 工具可以提高身分管理效率。</a:t>
            </a:r>
            <a:endParaRPr lang="en-US" dirty="0" smtClean="0"/>
          </a:p>
          <a:p>
            <a:r>
              <a:rPr lang="en-US" dirty="0" smtClean="0"/>
              <a:t>Certificate Lifecycle Manager (CLM) </a:t>
            </a:r>
            <a:r>
              <a:rPr lang="zh-TW" altLang="en-US" dirty="0" smtClean="0"/>
              <a:t>是一個以政策及工作流程所驅動的解決方案，可以幫助組織管理數位憑證及智慧卡的生命周期。</a:t>
            </a:r>
            <a:endParaRPr lang="en-US" altLang="zh-TW" dirty="0" smtClean="0"/>
          </a:p>
          <a:p>
            <a:pPr lvl="1"/>
            <a:r>
              <a:rPr lang="en-US" altLang="zh-TW" dirty="0" smtClean="0"/>
              <a:t>CLM</a:t>
            </a:r>
            <a:r>
              <a:rPr lang="zh-TW" altLang="en-US" dirty="0" smtClean="0"/>
              <a:t> 設計了數位憑證及智慧卡的發出、取消、設定與稽核流程，同時以多重要素 </a:t>
            </a:r>
            <a:r>
              <a:rPr lang="en-US" altLang="zh-TW" dirty="0" smtClean="0"/>
              <a:t>(multi-factor)</a:t>
            </a:r>
            <a:r>
              <a:rPr lang="zh-TW" altLang="en-US" dirty="0" smtClean="0"/>
              <a:t> 身分認證強化安全性。</a:t>
            </a:r>
            <a:endParaRPr lang="en-US" altLang="zh-TW" dirty="0" smtClean="0"/>
          </a:p>
          <a:p>
            <a:r>
              <a:rPr lang="zh-TW" altLang="en-US" dirty="0" smtClean="0"/>
              <a:t>微軟將 </a:t>
            </a:r>
            <a:r>
              <a:rPr lang="en-US" altLang="zh-TW" dirty="0" smtClean="0"/>
              <a:t>CLM</a:t>
            </a:r>
            <a:r>
              <a:rPr lang="zh-TW" altLang="en-US" dirty="0" smtClean="0"/>
              <a:t> 與 </a:t>
            </a:r>
            <a:r>
              <a:rPr lang="en-US" altLang="zh-TW" dirty="0" smtClean="0"/>
              <a:t>MIIS 2003 (</a:t>
            </a:r>
            <a:r>
              <a:rPr lang="zh-TW" altLang="en-US" dirty="0" smtClean="0"/>
              <a:t>微軟身分整合伺服器</a:t>
            </a:r>
            <a:r>
              <a:rPr lang="en-US" altLang="zh-TW" dirty="0" smtClean="0"/>
              <a:t>)</a:t>
            </a:r>
            <a:r>
              <a:rPr lang="zh-TW" altLang="en-US" dirty="0" smtClean="0"/>
              <a:t> 整合成一個產品，名為 </a:t>
            </a:r>
            <a:r>
              <a:rPr lang="en-US" altLang="zh-TW" dirty="0" smtClean="0"/>
              <a:t>Identity Lifecycle Manager (ILM 2007)</a:t>
            </a:r>
            <a:r>
              <a:rPr lang="zh-TW" altLang="en-US" dirty="0" smtClean="0"/>
              <a:t>，可以完整地管理使用者的身分與憑證的生命周期。</a:t>
            </a:r>
            <a:endParaRPr lang="en-US" altLang="zh-TW" dirty="0" smtClean="0"/>
          </a:p>
          <a:p>
            <a:pPr lvl="1"/>
            <a:r>
              <a:rPr lang="zh-TW" altLang="en-US" dirty="0" smtClean="0"/>
              <a:t>它提供身分同步、憑證與通關密碼管理，以及跨越各種 </a:t>
            </a:r>
            <a:r>
              <a:rPr lang="en-US" altLang="zh-TW" dirty="0" smtClean="0"/>
              <a:t>Windows </a:t>
            </a:r>
            <a:r>
              <a:rPr lang="zh-TW" altLang="en-US" dirty="0" smtClean="0"/>
              <a:t>及其它平台的使用者身分。</a:t>
            </a:r>
            <a:endParaRPr lang="en-US" altLang="zh-TW" dirty="0" smtClean="0"/>
          </a:p>
          <a:p>
            <a:pPr lvl="1"/>
            <a:r>
              <a:rPr lang="zh-TW" altLang="en-US" dirty="0" smtClean="0"/>
              <a:t>使用這種工具，資訊單位可以讓身分管理程序清楚定義並自動化。</a:t>
            </a:r>
            <a:endParaRPr lang="en-US" dirty="0" smtClean="0"/>
          </a:p>
        </p:txBody>
      </p:sp>
      <p:sp>
        <p:nvSpPr>
          <p:cNvPr id="3" name="標題 2"/>
          <p:cNvSpPr>
            <a:spLocks noGrp="1"/>
          </p:cNvSpPr>
          <p:nvPr>
            <p:ph type="title"/>
          </p:nvPr>
        </p:nvSpPr>
        <p:spPr/>
        <p:txBody>
          <a:bodyPr/>
          <a:lstStyle/>
          <a:p>
            <a:r>
              <a:rPr lang="en-US" altLang="zh-TW" dirty="0" smtClean="0"/>
              <a:t>CLM/ILM</a:t>
            </a:r>
            <a:r>
              <a:rPr lang="zh-TW" altLang="en-US" dirty="0" smtClean="0"/>
              <a:t> 身分生命週期管理</a:t>
            </a:r>
            <a:endParaRPr lang="zh-TW"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285750" y="1357313"/>
          <a:ext cx="8215340" cy="509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zh-TW" altLang="en-US" dirty="0" smtClean="0"/>
              <a:t>微軟資訊安全相關技術一覽</a:t>
            </a:r>
            <a:endParaRPr lang="zh-TW"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攻擊與防禦的多元性</a:t>
            </a:r>
            <a:endParaRPr lang="zh-TW" altLang="en-US" dirty="0"/>
          </a:p>
        </p:txBody>
      </p:sp>
      <p:sp>
        <p:nvSpPr>
          <p:cNvPr id="14" name="文字方塊 13"/>
          <p:cNvSpPr txBox="1"/>
          <p:nvPr/>
        </p:nvSpPr>
        <p:spPr>
          <a:xfrm>
            <a:off x="3817429" y="5519338"/>
            <a:ext cx="1826141" cy="338554"/>
          </a:xfrm>
          <a:prstGeom prst="rect">
            <a:avLst/>
          </a:prstGeom>
          <a:noFill/>
        </p:spPr>
        <p:txBody>
          <a:bodyPr wrap="none" rtlCol="0">
            <a:spAutoFit/>
          </a:bodyPr>
          <a:lstStyle/>
          <a:p>
            <a:r>
              <a:rPr lang="zh-TW" altLang="en-US" sz="1600" dirty="0" smtClean="0">
                <a:latin typeface="Calibri" pitchFamily="34" charset="0"/>
              </a:rPr>
              <a:t>駭客利用資訊攻擊</a:t>
            </a:r>
            <a:endParaRPr lang="zh-TW" altLang="en-US" sz="1600" dirty="0">
              <a:latin typeface="Calibri" pitchFamily="34" charset="0"/>
            </a:endParaRPr>
          </a:p>
        </p:txBody>
      </p:sp>
      <p:sp>
        <p:nvSpPr>
          <p:cNvPr id="26" name="文字方塊 25"/>
          <p:cNvSpPr txBox="1"/>
          <p:nvPr/>
        </p:nvSpPr>
        <p:spPr>
          <a:xfrm>
            <a:off x="1798906" y="5519338"/>
            <a:ext cx="1415772" cy="338554"/>
          </a:xfrm>
          <a:prstGeom prst="rect">
            <a:avLst/>
          </a:prstGeom>
          <a:noFill/>
        </p:spPr>
        <p:txBody>
          <a:bodyPr wrap="none" rtlCol="0">
            <a:spAutoFit/>
          </a:bodyPr>
          <a:lstStyle/>
          <a:p>
            <a:r>
              <a:rPr lang="zh-TW" altLang="en-US" sz="1600" dirty="0" smtClean="0">
                <a:latin typeface="Calibri" pitchFamily="34" charset="0"/>
              </a:rPr>
              <a:t>資訊攻擊為主</a:t>
            </a:r>
            <a:endParaRPr lang="en-US" altLang="zh-TW" sz="1600" dirty="0" smtClean="0">
              <a:latin typeface="Calibri" pitchFamily="34" charset="0"/>
            </a:endParaRPr>
          </a:p>
        </p:txBody>
      </p:sp>
      <p:sp>
        <p:nvSpPr>
          <p:cNvPr id="27" name="文字方塊 26"/>
          <p:cNvSpPr txBox="1"/>
          <p:nvPr/>
        </p:nvSpPr>
        <p:spPr>
          <a:xfrm>
            <a:off x="6286512" y="5519338"/>
            <a:ext cx="1415772" cy="338554"/>
          </a:xfrm>
          <a:prstGeom prst="rect">
            <a:avLst/>
          </a:prstGeom>
          <a:noFill/>
        </p:spPr>
        <p:txBody>
          <a:bodyPr wrap="none" rtlCol="0">
            <a:spAutoFit/>
          </a:bodyPr>
          <a:lstStyle/>
          <a:p>
            <a:r>
              <a:rPr lang="zh-TW" altLang="en-US" sz="1600" dirty="0" smtClean="0">
                <a:latin typeface="Calibri" pitchFamily="34" charset="0"/>
              </a:rPr>
              <a:t>人為詐欺為主</a:t>
            </a:r>
            <a:endParaRPr lang="en-US" altLang="zh-TW" sz="1600" dirty="0" smtClean="0">
              <a:latin typeface="Calibri" pitchFamily="34" charset="0"/>
            </a:endParaRPr>
          </a:p>
        </p:txBody>
      </p:sp>
      <p:sp>
        <p:nvSpPr>
          <p:cNvPr id="30" name="文字方塊 29"/>
          <p:cNvSpPr txBox="1"/>
          <p:nvPr/>
        </p:nvSpPr>
        <p:spPr>
          <a:xfrm>
            <a:off x="3357554" y="6000768"/>
            <a:ext cx="2723823" cy="369332"/>
          </a:xfrm>
          <a:prstGeom prst="rect">
            <a:avLst/>
          </a:prstGeom>
          <a:noFill/>
        </p:spPr>
        <p:txBody>
          <a:bodyPr wrap="none" rtlCol="0">
            <a:spAutoFit/>
          </a:bodyPr>
          <a:lstStyle/>
          <a:p>
            <a:r>
              <a:rPr lang="zh-TW" altLang="en-US" dirty="0" smtClean="0"/>
              <a:t>攻擊時需要人的參與程度</a:t>
            </a:r>
            <a:endParaRPr lang="zh-TW" altLang="en-US" dirty="0"/>
          </a:p>
        </p:txBody>
      </p:sp>
      <p:sp>
        <p:nvSpPr>
          <p:cNvPr id="32" name="文字方塊 31"/>
          <p:cNvSpPr txBox="1"/>
          <p:nvPr/>
        </p:nvSpPr>
        <p:spPr>
          <a:xfrm>
            <a:off x="642910" y="2143116"/>
            <a:ext cx="461665" cy="2631490"/>
          </a:xfrm>
          <a:prstGeom prst="rect">
            <a:avLst/>
          </a:prstGeom>
          <a:noFill/>
        </p:spPr>
        <p:txBody>
          <a:bodyPr vert="eaVert" wrap="none" rtlCol="0">
            <a:spAutoFit/>
          </a:bodyPr>
          <a:lstStyle/>
          <a:p>
            <a:r>
              <a:rPr lang="zh-TW" altLang="en-US" dirty="0" smtClean="0"/>
              <a:t>防禦時需要人的參與程度</a:t>
            </a:r>
            <a:endParaRPr lang="zh-TW" altLang="en-US" dirty="0"/>
          </a:p>
        </p:txBody>
      </p:sp>
      <p:cxnSp>
        <p:nvCxnSpPr>
          <p:cNvPr id="34" name="直線單箭頭接點 33"/>
          <p:cNvCxnSpPr/>
          <p:nvPr/>
        </p:nvCxnSpPr>
        <p:spPr>
          <a:xfrm rot="5400000" flipH="1" flipV="1">
            <a:off x="-963254" y="3678636"/>
            <a:ext cx="435692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直線單箭頭接點 35"/>
          <p:cNvCxnSpPr/>
          <p:nvPr/>
        </p:nvCxnSpPr>
        <p:spPr>
          <a:xfrm>
            <a:off x="1214414" y="5857892"/>
            <a:ext cx="671517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文字方塊 38"/>
          <p:cNvSpPr txBox="1"/>
          <p:nvPr/>
        </p:nvSpPr>
        <p:spPr>
          <a:xfrm>
            <a:off x="1214414" y="1730112"/>
            <a:ext cx="430887" cy="913070"/>
          </a:xfrm>
          <a:prstGeom prst="rect">
            <a:avLst/>
          </a:prstGeom>
          <a:noFill/>
        </p:spPr>
        <p:txBody>
          <a:bodyPr vert="eaVert" wrap="none" rtlCol="0">
            <a:spAutoFit/>
          </a:bodyPr>
          <a:lstStyle/>
          <a:p>
            <a:r>
              <a:rPr lang="zh-TW" altLang="en-US" sz="1600" dirty="0" smtClean="0">
                <a:latin typeface="Calibri" pitchFamily="34" charset="0"/>
              </a:rPr>
              <a:t>人的參與</a:t>
            </a:r>
            <a:endParaRPr lang="zh-TW" altLang="en-US" sz="1600" dirty="0">
              <a:latin typeface="Calibri" pitchFamily="34" charset="0"/>
            </a:endParaRPr>
          </a:p>
        </p:txBody>
      </p:sp>
      <p:sp>
        <p:nvSpPr>
          <p:cNvPr id="40" name="文字方塊 39"/>
          <p:cNvSpPr txBox="1"/>
          <p:nvPr/>
        </p:nvSpPr>
        <p:spPr>
          <a:xfrm>
            <a:off x="1214414" y="4587632"/>
            <a:ext cx="430887" cy="913070"/>
          </a:xfrm>
          <a:prstGeom prst="rect">
            <a:avLst/>
          </a:prstGeom>
          <a:noFill/>
        </p:spPr>
        <p:txBody>
          <a:bodyPr vert="eaVert" wrap="none" rtlCol="0">
            <a:spAutoFit/>
          </a:bodyPr>
          <a:lstStyle/>
          <a:p>
            <a:r>
              <a:rPr lang="zh-TW" altLang="en-US" sz="1600" dirty="0" smtClean="0">
                <a:latin typeface="Calibri" pitchFamily="34" charset="0"/>
              </a:rPr>
              <a:t>軟體防禦</a:t>
            </a:r>
            <a:endParaRPr lang="zh-TW" altLang="en-US" sz="1600" dirty="0">
              <a:latin typeface="Calibri" pitchFamily="34" charset="0"/>
            </a:endParaRPr>
          </a:p>
        </p:txBody>
      </p:sp>
      <p:sp>
        <p:nvSpPr>
          <p:cNvPr id="17" name="文字方塊 16"/>
          <p:cNvSpPr txBox="1"/>
          <p:nvPr/>
        </p:nvSpPr>
        <p:spPr>
          <a:xfrm>
            <a:off x="1214414" y="3000372"/>
            <a:ext cx="430887" cy="1118255"/>
          </a:xfrm>
          <a:prstGeom prst="rect">
            <a:avLst/>
          </a:prstGeom>
          <a:noFill/>
        </p:spPr>
        <p:txBody>
          <a:bodyPr vert="eaVert" wrap="none" rtlCol="0">
            <a:spAutoFit/>
          </a:bodyPr>
          <a:lstStyle/>
          <a:p>
            <a:r>
              <a:rPr lang="zh-TW" altLang="en-US" sz="1600" dirty="0" smtClean="0">
                <a:latin typeface="Calibri" pitchFamily="34" charset="0"/>
              </a:rPr>
              <a:t>人操作軟體</a:t>
            </a:r>
            <a:endParaRPr lang="zh-TW" altLang="en-US" sz="1600" dirty="0">
              <a:latin typeface="Calibri" pitchFamily="34" charset="0"/>
            </a:endParaRPr>
          </a:p>
        </p:txBody>
      </p:sp>
      <p:grpSp>
        <p:nvGrpSpPr>
          <p:cNvPr id="38" name="群組 37"/>
          <p:cNvGrpSpPr/>
          <p:nvPr/>
        </p:nvGrpSpPr>
        <p:grpSpPr>
          <a:xfrm>
            <a:off x="1785918" y="3857628"/>
            <a:ext cx="2428892" cy="1428760"/>
            <a:chOff x="1785918" y="3857628"/>
            <a:chExt cx="2428892" cy="1428760"/>
          </a:xfrm>
        </p:grpSpPr>
        <p:sp>
          <p:nvSpPr>
            <p:cNvPr id="42" name="圓角矩形 41"/>
            <p:cNvSpPr/>
            <p:nvPr/>
          </p:nvSpPr>
          <p:spPr>
            <a:xfrm>
              <a:off x="2500298" y="3857628"/>
              <a:ext cx="928694" cy="71438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dirty="0" smtClean="0">
                  <a:latin typeface="Calibri" pitchFamily="34" charset="0"/>
                </a:rPr>
                <a:t>電腦</a:t>
              </a:r>
              <a:endParaRPr lang="en-US" altLang="zh-TW" sz="1600" dirty="0" smtClean="0">
                <a:latin typeface="Calibri" pitchFamily="34" charset="0"/>
              </a:endParaRPr>
            </a:p>
            <a:p>
              <a:pPr algn="ctr"/>
              <a:r>
                <a:rPr lang="zh-TW" altLang="en-US" sz="1600" dirty="0" smtClean="0">
                  <a:latin typeface="Calibri" pitchFamily="34" charset="0"/>
                </a:rPr>
                <a:t>病毒</a:t>
              </a:r>
              <a:endParaRPr lang="en-US" altLang="zh-TW" sz="1600" dirty="0" smtClean="0">
                <a:latin typeface="Calibri" pitchFamily="34" charset="0"/>
              </a:endParaRPr>
            </a:p>
          </p:txBody>
        </p:sp>
        <p:sp>
          <p:nvSpPr>
            <p:cNvPr id="16" name="圓角矩形 15"/>
            <p:cNvSpPr/>
            <p:nvPr/>
          </p:nvSpPr>
          <p:spPr>
            <a:xfrm>
              <a:off x="1785918" y="4429132"/>
              <a:ext cx="928694" cy="71438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dirty="0" smtClean="0">
                  <a:latin typeface="Calibri" pitchFamily="34" charset="0"/>
                </a:rPr>
                <a:t>網路</a:t>
              </a:r>
              <a:endParaRPr lang="en-US" altLang="zh-TW" sz="1600" dirty="0" smtClean="0">
                <a:latin typeface="Calibri" pitchFamily="34" charset="0"/>
              </a:endParaRPr>
            </a:p>
            <a:p>
              <a:pPr algn="ctr"/>
              <a:r>
                <a:rPr lang="zh-TW" altLang="en-US" sz="1600" dirty="0" smtClean="0">
                  <a:latin typeface="Calibri" pitchFamily="34" charset="0"/>
                </a:rPr>
                <a:t>蠕蟲</a:t>
              </a:r>
              <a:endParaRPr lang="en-US" altLang="zh-TW" sz="1600" dirty="0" smtClean="0">
                <a:latin typeface="Calibri" pitchFamily="34" charset="0"/>
              </a:endParaRPr>
            </a:p>
          </p:txBody>
        </p:sp>
        <p:sp>
          <p:nvSpPr>
            <p:cNvPr id="22" name="圓角矩形 21"/>
            <p:cNvSpPr/>
            <p:nvPr/>
          </p:nvSpPr>
          <p:spPr>
            <a:xfrm>
              <a:off x="3286116" y="4572008"/>
              <a:ext cx="928694" cy="71438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1600" dirty="0" smtClean="0">
                  <a:latin typeface="Calibri" pitchFamily="34" charset="0"/>
                </a:rPr>
                <a:t>DDoS</a:t>
              </a:r>
            </a:p>
          </p:txBody>
        </p:sp>
      </p:grpSp>
      <p:grpSp>
        <p:nvGrpSpPr>
          <p:cNvPr id="31" name="群組 30"/>
          <p:cNvGrpSpPr/>
          <p:nvPr/>
        </p:nvGrpSpPr>
        <p:grpSpPr>
          <a:xfrm>
            <a:off x="5500694" y="1643050"/>
            <a:ext cx="2143140" cy="1643074"/>
            <a:chOff x="5500694" y="1643050"/>
            <a:chExt cx="2143140" cy="1643074"/>
          </a:xfrm>
        </p:grpSpPr>
        <p:sp>
          <p:nvSpPr>
            <p:cNvPr id="41" name="圓角矩形 40"/>
            <p:cNvSpPr/>
            <p:nvPr/>
          </p:nvSpPr>
          <p:spPr>
            <a:xfrm>
              <a:off x="6715140" y="1643050"/>
              <a:ext cx="928694" cy="7143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600" dirty="0" smtClean="0">
                  <a:latin typeface="Calibri" pitchFamily="34" charset="0"/>
                </a:rPr>
                <a:t>社交</a:t>
              </a:r>
              <a:endParaRPr lang="en-US" altLang="zh-TW" sz="1600" dirty="0" smtClean="0">
                <a:latin typeface="Calibri" pitchFamily="34" charset="0"/>
              </a:endParaRPr>
            </a:p>
            <a:p>
              <a:pPr algn="ctr"/>
              <a:r>
                <a:rPr lang="zh-TW" altLang="en-US" sz="1600" dirty="0" smtClean="0">
                  <a:latin typeface="Calibri" pitchFamily="34" charset="0"/>
                </a:rPr>
                <a:t>工程</a:t>
              </a:r>
              <a:endParaRPr lang="zh-TW" altLang="en-US" sz="1600" dirty="0">
                <a:latin typeface="Calibri" pitchFamily="34" charset="0"/>
              </a:endParaRPr>
            </a:p>
          </p:txBody>
        </p:sp>
        <p:sp>
          <p:nvSpPr>
            <p:cNvPr id="44" name="圓角矩形 43"/>
            <p:cNvSpPr/>
            <p:nvPr/>
          </p:nvSpPr>
          <p:spPr>
            <a:xfrm>
              <a:off x="5500694" y="2571744"/>
              <a:ext cx="928694" cy="7143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600" dirty="0" smtClean="0">
                  <a:latin typeface="Calibri" pitchFamily="34" charset="0"/>
                </a:rPr>
                <a:t>網路</a:t>
              </a:r>
              <a:endParaRPr lang="en-US" altLang="zh-TW" sz="1600" dirty="0" smtClean="0">
                <a:latin typeface="Calibri" pitchFamily="34" charset="0"/>
              </a:endParaRPr>
            </a:p>
            <a:p>
              <a:pPr algn="ctr"/>
              <a:r>
                <a:rPr lang="zh-TW" altLang="en-US" sz="1600" dirty="0" smtClean="0">
                  <a:latin typeface="Calibri" pitchFamily="34" charset="0"/>
                </a:rPr>
                <a:t>釣魚</a:t>
              </a:r>
              <a:endParaRPr lang="en-US" altLang="zh-TW" sz="1600" dirty="0" smtClean="0">
                <a:latin typeface="Calibri" pitchFamily="34" charset="0"/>
              </a:endParaRPr>
            </a:p>
          </p:txBody>
        </p:sp>
        <p:sp>
          <p:nvSpPr>
            <p:cNvPr id="23" name="圓角矩形 22"/>
            <p:cNvSpPr/>
            <p:nvPr/>
          </p:nvSpPr>
          <p:spPr>
            <a:xfrm>
              <a:off x="6715140" y="2357430"/>
              <a:ext cx="928694" cy="7143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600" dirty="0" smtClean="0">
                  <a:latin typeface="Calibri" pitchFamily="34" charset="0"/>
                </a:rPr>
                <a:t>垃圾</a:t>
              </a:r>
              <a:endParaRPr lang="en-US" altLang="zh-TW" sz="1600" dirty="0" smtClean="0">
                <a:latin typeface="Calibri" pitchFamily="34" charset="0"/>
              </a:endParaRPr>
            </a:p>
            <a:p>
              <a:pPr algn="ctr"/>
              <a:r>
                <a:rPr lang="zh-TW" altLang="en-US" sz="1600" dirty="0" smtClean="0">
                  <a:latin typeface="Calibri" pitchFamily="34" charset="0"/>
                </a:rPr>
                <a:t>搜尋</a:t>
              </a:r>
              <a:endParaRPr lang="en-US" altLang="zh-TW" sz="1600" dirty="0" smtClean="0">
                <a:latin typeface="Calibri" pitchFamily="34" charset="0"/>
              </a:endParaRPr>
            </a:p>
          </p:txBody>
        </p:sp>
      </p:grpSp>
      <p:grpSp>
        <p:nvGrpSpPr>
          <p:cNvPr id="35" name="群組 34"/>
          <p:cNvGrpSpPr/>
          <p:nvPr/>
        </p:nvGrpSpPr>
        <p:grpSpPr>
          <a:xfrm>
            <a:off x="2428860" y="1928802"/>
            <a:ext cx="2500330" cy="1500198"/>
            <a:chOff x="2428860" y="1928802"/>
            <a:chExt cx="2500330" cy="1500198"/>
          </a:xfrm>
        </p:grpSpPr>
        <p:sp>
          <p:nvSpPr>
            <p:cNvPr id="43" name="圓角矩形 42"/>
            <p:cNvSpPr/>
            <p:nvPr/>
          </p:nvSpPr>
          <p:spPr>
            <a:xfrm>
              <a:off x="3286116" y="2714620"/>
              <a:ext cx="928694" cy="7143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600" dirty="0" smtClean="0">
                  <a:latin typeface="Calibri" pitchFamily="34" charset="0"/>
                </a:rPr>
                <a:t>密碼</a:t>
              </a:r>
              <a:endParaRPr lang="en-US" altLang="zh-TW" sz="1600" dirty="0" smtClean="0">
                <a:latin typeface="Calibri" pitchFamily="34" charset="0"/>
              </a:endParaRPr>
            </a:p>
            <a:p>
              <a:pPr algn="ctr"/>
              <a:r>
                <a:rPr lang="zh-TW" altLang="en-US" sz="1600" dirty="0" smtClean="0">
                  <a:latin typeface="Calibri" pitchFamily="34" charset="0"/>
                </a:rPr>
                <a:t>破解</a:t>
              </a:r>
              <a:endParaRPr lang="en-US" altLang="zh-TW" sz="1600" dirty="0" smtClean="0">
                <a:latin typeface="Calibri" pitchFamily="34" charset="0"/>
              </a:endParaRPr>
            </a:p>
          </p:txBody>
        </p:sp>
        <p:sp>
          <p:nvSpPr>
            <p:cNvPr id="24" name="圓角矩形 23"/>
            <p:cNvSpPr/>
            <p:nvPr/>
          </p:nvSpPr>
          <p:spPr>
            <a:xfrm>
              <a:off x="4000496" y="1928802"/>
              <a:ext cx="928694" cy="7143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600" dirty="0" smtClean="0">
                  <a:latin typeface="Calibri" pitchFamily="34" charset="0"/>
                </a:rPr>
                <a:t>電話</a:t>
              </a:r>
              <a:endParaRPr lang="en-US" altLang="zh-TW" sz="1600" dirty="0" smtClean="0">
                <a:latin typeface="Calibri" pitchFamily="34" charset="0"/>
              </a:endParaRPr>
            </a:p>
            <a:p>
              <a:pPr algn="ctr"/>
              <a:r>
                <a:rPr lang="zh-TW" altLang="en-US" sz="1600" dirty="0" smtClean="0">
                  <a:latin typeface="Calibri" pitchFamily="34" charset="0"/>
                </a:rPr>
                <a:t>竊聽</a:t>
              </a:r>
              <a:endParaRPr lang="en-US" altLang="zh-TW" sz="1600" dirty="0" smtClean="0">
                <a:latin typeface="Calibri" pitchFamily="34" charset="0"/>
              </a:endParaRPr>
            </a:p>
          </p:txBody>
        </p:sp>
        <p:sp>
          <p:nvSpPr>
            <p:cNvPr id="28" name="圓角矩形 27"/>
            <p:cNvSpPr/>
            <p:nvPr/>
          </p:nvSpPr>
          <p:spPr>
            <a:xfrm>
              <a:off x="2428860" y="2143116"/>
              <a:ext cx="928694" cy="7143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dirty="0" smtClean="0">
                  <a:latin typeface="Calibri" pitchFamily="34" charset="0"/>
                </a:rPr>
                <a:t>開發人員安裝後門</a:t>
              </a:r>
              <a:endParaRPr lang="en-US" altLang="zh-TW" sz="1400" dirty="0" smtClean="0">
                <a:latin typeface="Calibri" pitchFamily="34" charset="0"/>
              </a:endParaRPr>
            </a:p>
          </p:txBody>
        </p:sp>
      </p:grpSp>
      <p:grpSp>
        <p:nvGrpSpPr>
          <p:cNvPr id="37" name="群組 36"/>
          <p:cNvGrpSpPr/>
          <p:nvPr/>
        </p:nvGrpSpPr>
        <p:grpSpPr>
          <a:xfrm>
            <a:off x="4143372" y="3143248"/>
            <a:ext cx="3286148" cy="2143140"/>
            <a:chOff x="4143372" y="3143248"/>
            <a:chExt cx="3286148" cy="2143140"/>
          </a:xfrm>
        </p:grpSpPr>
        <p:sp>
          <p:nvSpPr>
            <p:cNvPr id="18" name="圓角矩形 17"/>
            <p:cNvSpPr/>
            <p:nvPr/>
          </p:nvSpPr>
          <p:spPr>
            <a:xfrm>
              <a:off x="6500826" y="3929066"/>
              <a:ext cx="928694" cy="7143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600" dirty="0" smtClean="0">
                  <a:latin typeface="Calibri" pitchFamily="34" charset="0"/>
                </a:rPr>
                <a:t>垃圾</a:t>
              </a:r>
              <a:endParaRPr lang="en-US" altLang="zh-TW" sz="1600" dirty="0" smtClean="0">
                <a:latin typeface="Calibri" pitchFamily="34" charset="0"/>
              </a:endParaRPr>
            </a:p>
            <a:p>
              <a:pPr algn="ctr"/>
              <a:r>
                <a:rPr lang="zh-TW" altLang="en-US" sz="1600" dirty="0" smtClean="0">
                  <a:latin typeface="Calibri" pitchFamily="34" charset="0"/>
                </a:rPr>
                <a:t>郵件</a:t>
              </a:r>
              <a:endParaRPr lang="en-US" altLang="zh-TW" sz="1600" dirty="0" smtClean="0">
                <a:latin typeface="Calibri" pitchFamily="34" charset="0"/>
              </a:endParaRPr>
            </a:p>
          </p:txBody>
        </p:sp>
        <p:sp>
          <p:nvSpPr>
            <p:cNvPr id="19" name="圓角矩形 18"/>
            <p:cNvSpPr/>
            <p:nvPr/>
          </p:nvSpPr>
          <p:spPr>
            <a:xfrm>
              <a:off x="4286248" y="3143248"/>
              <a:ext cx="928694" cy="7143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600" dirty="0" smtClean="0">
                  <a:latin typeface="Calibri" pitchFamily="34" charset="0"/>
                </a:rPr>
                <a:t>連接埠掃描</a:t>
              </a:r>
              <a:endParaRPr lang="en-US" altLang="zh-TW" sz="1600" dirty="0" smtClean="0">
                <a:latin typeface="Calibri" pitchFamily="34" charset="0"/>
              </a:endParaRPr>
            </a:p>
          </p:txBody>
        </p:sp>
        <p:sp>
          <p:nvSpPr>
            <p:cNvPr id="20" name="圓角矩形 19"/>
            <p:cNvSpPr/>
            <p:nvPr/>
          </p:nvSpPr>
          <p:spPr>
            <a:xfrm>
              <a:off x="4143372" y="3929066"/>
              <a:ext cx="928694" cy="7143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600" dirty="0" smtClean="0">
                  <a:latin typeface="Calibri" pitchFamily="34" charset="0"/>
                </a:rPr>
                <a:t>木馬</a:t>
              </a:r>
              <a:endParaRPr lang="en-US" altLang="zh-TW" sz="1600" dirty="0" smtClean="0">
                <a:latin typeface="Calibri" pitchFamily="34" charset="0"/>
              </a:endParaRPr>
            </a:p>
            <a:p>
              <a:pPr algn="ctr"/>
              <a:r>
                <a:rPr lang="zh-TW" altLang="en-US" sz="1600" dirty="0" smtClean="0">
                  <a:latin typeface="Calibri" pitchFamily="34" charset="0"/>
                </a:rPr>
                <a:t>程式</a:t>
              </a:r>
              <a:endParaRPr lang="en-US" altLang="zh-TW" sz="1600" dirty="0" smtClean="0">
                <a:latin typeface="Calibri" pitchFamily="34" charset="0"/>
              </a:endParaRPr>
            </a:p>
          </p:txBody>
        </p:sp>
        <p:sp>
          <p:nvSpPr>
            <p:cNvPr id="25" name="圓角矩形 24"/>
            <p:cNvSpPr/>
            <p:nvPr/>
          </p:nvSpPr>
          <p:spPr>
            <a:xfrm>
              <a:off x="5214942" y="3714752"/>
              <a:ext cx="928694" cy="7143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600" dirty="0" smtClean="0">
                  <a:latin typeface="Calibri" pitchFamily="34" charset="0"/>
                </a:rPr>
                <a:t>網路</a:t>
              </a:r>
              <a:endParaRPr lang="en-US" altLang="zh-TW" sz="1600" dirty="0" smtClean="0">
                <a:latin typeface="Calibri" pitchFamily="34" charset="0"/>
              </a:endParaRPr>
            </a:p>
            <a:p>
              <a:pPr algn="ctr"/>
              <a:r>
                <a:rPr lang="zh-TW" altLang="en-US" sz="1600" dirty="0" smtClean="0">
                  <a:latin typeface="Calibri" pitchFamily="34" charset="0"/>
                </a:rPr>
                <a:t>監聽</a:t>
              </a:r>
              <a:endParaRPr lang="en-US" altLang="zh-TW" sz="1600" dirty="0" smtClean="0">
                <a:latin typeface="Calibri" pitchFamily="34" charset="0"/>
              </a:endParaRPr>
            </a:p>
          </p:txBody>
        </p:sp>
        <p:sp>
          <p:nvSpPr>
            <p:cNvPr id="29" name="圓角矩形 28"/>
            <p:cNvSpPr/>
            <p:nvPr/>
          </p:nvSpPr>
          <p:spPr>
            <a:xfrm>
              <a:off x="4786314" y="4572008"/>
              <a:ext cx="928694" cy="7143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sz="1600" dirty="0" smtClean="0">
                  <a:latin typeface="Calibri" pitchFamily="34" charset="0"/>
                </a:rPr>
                <a:t>TCP/IP </a:t>
              </a:r>
              <a:r>
                <a:rPr lang="zh-TW" altLang="en-US" sz="1600" dirty="0" smtClean="0">
                  <a:latin typeface="Calibri" pitchFamily="34" charset="0"/>
                </a:rPr>
                <a:t>劫持</a:t>
              </a:r>
              <a:endParaRPr lang="en-US" altLang="zh-TW" sz="1600" dirty="0" smtClean="0">
                <a:latin typeface="Calibri"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285720" y="1357298"/>
            <a:ext cx="4429156" cy="5286412"/>
          </a:xfrm>
        </p:spPr>
        <p:txBody>
          <a:bodyPr>
            <a:normAutofit/>
          </a:bodyPr>
          <a:lstStyle/>
          <a:p>
            <a:r>
              <a:rPr lang="zh-TW" altLang="en-US" dirty="0" smtClean="0">
                <a:ea typeface="+mn-ea"/>
              </a:rPr>
              <a:t>攻擊手法與遭受攻擊的標的越來越多元化，多層次防禦 </a:t>
            </a:r>
            <a:r>
              <a:rPr lang="en-US" altLang="zh-TW" dirty="0" smtClean="0">
                <a:ea typeface="+mn-ea"/>
              </a:rPr>
              <a:t>(layered defense)</a:t>
            </a:r>
            <a:r>
              <a:rPr lang="zh-TW" altLang="en-US" dirty="0" smtClean="0">
                <a:ea typeface="+mn-ea"/>
              </a:rPr>
              <a:t> 應用多個策略保護資料與資源免於外部與內部的威脅。</a:t>
            </a:r>
            <a:endParaRPr lang="en-US" altLang="zh-TW" dirty="0" smtClean="0">
              <a:ea typeface="+mn-ea"/>
            </a:endParaRPr>
          </a:p>
          <a:p>
            <a:pPr lvl="1"/>
            <a:r>
              <a:rPr lang="zh-TW" altLang="en-US" dirty="0" smtClean="0">
                <a:ea typeface="+mn-ea"/>
              </a:rPr>
              <a:t>全方位的防禦策略部署包括從邊界路由器 </a:t>
            </a:r>
            <a:r>
              <a:rPr lang="en-US" altLang="zh-TW" dirty="0" smtClean="0">
                <a:ea typeface="+mn-ea"/>
              </a:rPr>
              <a:t>(boundary router)</a:t>
            </a:r>
            <a:r>
              <a:rPr lang="zh-TW" altLang="en-US" dirty="0" smtClean="0">
                <a:ea typeface="+mn-ea"/>
              </a:rPr>
              <a:t>，到內部資源的所在位置，以及兩者之間的所有位置點。</a:t>
            </a:r>
            <a:endParaRPr lang="en-US" altLang="zh-TW" dirty="0" smtClean="0">
              <a:ea typeface="+mn-ea"/>
            </a:endParaRPr>
          </a:p>
          <a:p>
            <a:r>
              <a:rPr lang="zh-TW" altLang="en-US" dirty="0" smtClean="0">
                <a:ea typeface="+mn-ea"/>
              </a:rPr>
              <a:t>部署多層安全性可以保障當某一層受到損害時，其它層能夠提供所需的安全性來保護資源。例如損壞組織的防火牆並不能使攻擊者存取組織最敏感的資料。</a:t>
            </a:r>
            <a:endParaRPr lang="en-US" altLang="zh-TW" dirty="0" smtClean="0">
              <a:ea typeface="+mn-ea"/>
            </a:endParaRPr>
          </a:p>
        </p:txBody>
      </p:sp>
      <p:sp>
        <p:nvSpPr>
          <p:cNvPr id="3" name="標題 2"/>
          <p:cNvSpPr>
            <a:spLocks noGrp="1"/>
          </p:cNvSpPr>
          <p:nvPr>
            <p:ph type="title"/>
          </p:nvPr>
        </p:nvSpPr>
        <p:spPr/>
        <p:txBody>
          <a:bodyPr/>
          <a:lstStyle/>
          <a:p>
            <a:r>
              <a:rPr lang="zh-TW" altLang="en-US" dirty="0" smtClean="0"/>
              <a:t>多層次防禦</a:t>
            </a:r>
            <a:endParaRPr lang="zh-TW" altLang="en-US" dirty="0"/>
          </a:p>
        </p:txBody>
      </p:sp>
      <p:grpSp>
        <p:nvGrpSpPr>
          <p:cNvPr id="12" name="群組 11"/>
          <p:cNvGrpSpPr/>
          <p:nvPr/>
        </p:nvGrpSpPr>
        <p:grpSpPr>
          <a:xfrm>
            <a:off x="5357818" y="2428868"/>
            <a:ext cx="2857520" cy="3286148"/>
            <a:chOff x="5500694" y="2428868"/>
            <a:chExt cx="2857520" cy="3286148"/>
          </a:xfrm>
        </p:grpSpPr>
        <p:sp>
          <p:nvSpPr>
            <p:cNvPr id="5" name="圓柱 4"/>
            <p:cNvSpPr/>
            <p:nvPr/>
          </p:nvSpPr>
          <p:spPr>
            <a:xfrm>
              <a:off x="5500694" y="5000636"/>
              <a:ext cx="1857388" cy="7143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資料與資源保護</a:t>
              </a:r>
              <a:endParaRPr lang="zh-TW" altLang="en-US" dirty="0"/>
            </a:p>
          </p:txBody>
        </p:sp>
        <p:sp>
          <p:nvSpPr>
            <p:cNvPr id="6" name="圓柱 5"/>
            <p:cNvSpPr/>
            <p:nvPr/>
          </p:nvSpPr>
          <p:spPr>
            <a:xfrm>
              <a:off x="5500694" y="4357694"/>
              <a:ext cx="1857388" cy="7143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應用防禦</a:t>
              </a:r>
              <a:endParaRPr lang="zh-TW" altLang="en-US" dirty="0"/>
            </a:p>
          </p:txBody>
        </p:sp>
        <p:sp>
          <p:nvSpPr>
            <p:cNvPr id="7" name="圓柱 6"/>
            <p:cNvSpPr/>
            <p:nvPr/>
          </p:nvSpPr>
          <p:spPr>
            <a:xfrm>
              <a:off x="5500694" y="3714752"/>
              <a:ext cx="1857388" cy="7143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主機防禦</a:t>
              </a:r>
              <a:endParaRPr lang="zh-TW" altLang="en-US" dirty="0"/>
            </a:p>
          </p:txBody>
        </p:sp>
        <p:sp>
          <p:nvSpPr>
            <p:cNvPr id="8" name="圓柱 7"/>
            <p:cNvSpPr/>
            <p:nvPr/>
          </p:nvSpPr>
          <p:spPr>
            <a:xfrm>
              <a:off x="5500694" y="3071810"/>
              <a:ext cx="1857388" cy="7143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網路防禦</a:t>
              </a:r>
              <a:endParaRPr lang="zh-TW" altLang="en-US" dirty="0"/>
            </a:p>
          </p:txBody>
        </p:sp>
        <p:sp>
          <p:nvSpPr>
            <p:cNvPr id="9" name="圓柱 8"/>
            <p:cNvSpPr/>
            <p:nvPr/>
          </p:nvSpPr>
          <p:spPr>
            <a:xfrm>
              <a:off x="5500694" y="2428868"/>
              <a:ext cx="1857388" cy="7143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周邊防禦</a:t>
              </a:r>
              <a:endParaRPr lang="zh-TW" altLang="en-US" dirty="0"/>
            </a:p>
          </p:txBody>
        </p:sp>
        <p:sp>
          <p:nvSpPr>
            <p:cNvPr id="11" name="向下箭號 10"/>
            <p:cNvSpPr/>
            <p:nvPr/>
          </p:nvSpPr>
          <p:spPr>
            <a:xfrm>
              <a:off x="7643834" y="2500306"/>
              <a:ext cx="714380" cy="3143272"/>
            </a:xfrm>
            <a:prstGeom prst="downArrow">
              <a:avLst>
                <a:gd name="adj1" fmla="val 60420"/>
                <a:gd name="adj2"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若上一層防禦失敗</a:t>
              </a:r>
              <a:endParaRPr lang="zh-TW" altLang="en-US" dirty="0"/>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資訊安全攻擊案例</a:t>
            </a:r>
            <a:endParaRPr lang="zh-TW" altLang="en-US" dirty="0"/>
          </a:p>
        </p:txBody>
      </p:sp>
      <p:sp>
        <p:nvSpPr>
          <p:cNvPr id="5" name="文字方塊 4"/>
          <p:cNvSpPr txBox="1"/>
          <p:nvPr/>
        </p:nvSpPr>
        <p:spPr>
          <a:xfrm>
            <a:off x="357158" y="1500174"/>
            <a:ext cx="800105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nSpc>
                <a:spcPct val="120000"/>
              </a:lnSpc>
            </a:pPr>
            <a:r>
              <a:rPr lang="en-US" altLang="zh-TW" sz="2000" dirty="0" smtClean="0">
                <a:latin typeface="Calibri" pitchFamily="34" charset="0"/>
              </a:rPr>
              <a:t>2000</a:t>
            </a:r>
            <a:r>
              <a:rPr lang="zh-TW" altLang="en-US" sz="2000" dirty="0" smtClean="0">
                <a:latin typeface="Calibri" pitchFamily="34" charset="0"/>
              </a:rPr>
              <a:t>年九月，全球首屈一指的金融服務機構 </a:t>
            </a:r>
            <a:r>
              <a:rPr lang="en-US" altLang="zh-TW" sz="2000" dirty="0" smtClean="0">
                <a:latin typeface="Calibri" pitchFamily="34" charset="0"/>
              </a:rPr>
              <a:t>Western Union </a:t>
            </a:r>
            <a:r>
              <a:rPr lang="zh-TW" altLang="en-US" sz="2000" dirty="0" smtClean="0">
                <a:latin typeface="Calibri" pitchFamily="34" charset="0"/>
              </a:rPr>
              <a:t>關閉網站五天，因為遭到駭客入侵並盜走一萬五千筆信用卡資料。駭客利用系統維修時沒有防火牆的十五分鐘空檔入侵。</a:t>
            </a:r>
            <a:endParaRPr lang="en-US" altLang="zh-TW" sz="2000" dirty="0" smtClean="0">
              <a:latin typeface="Calibri" pitchFamily="34" charset="0"/>
            </a:endParaRPr>
          </a:p>
        </p:txBody>
      </p:sp>
      <p:sp>
        <p:nvSpPr>
          <p:cNvPr id="7" name="內容版面配置區 6"/>
          <p:cNvSpPr>
            <a:spLocks noGrp="1"/>
          </p:cNvSpPr>
          <p:nvPr>
            <p:ph idx="1"/>
          </p:nvPr>
        </p:nvSpPr>
        <p:spPr>
          <a:xfrm>
            <a:off x="285720" y="3000372"/>
            <a:ext cx="8215370" cy="3571900"/>
          </a:xfrm>
        </p:spPr>
        <p:txBody>
          <a:bodyPr>
            <a:normAutofit/>
          </a:bodyPr>
          <a:lstStyle/>
          <a:p>
            <a:r>
              <a:rPr lang="zh-TW" altLang="en-US" dirty="0" smtClean="0"/>
              <a:t>金融機構的資訊系統複雜且安全要求高，如果組織建立以下多層次防禦，就不會發生類似的事件。</a:t>
            </a:r>
            <a:endParaRPr lang="en-US" altLang="zh-TW" dirty="0" smtClean="0"/>
          </a:p>
          <a:p>
            <a:pPr lvl="1"/>
            <a:r>
              <a:rPr lang="zh-TW" altLang="en-US" dirty="0" smtClean="0"/>
              <a:t>建置並落實資訊安全政策與管理程序，避免「安全空窗期」的機會。</a:t>
            </a:r>
            <a:endParaRPr lang="en-US" altLang="zh-TW" dirty="0" smtClean="0"/>
          </a:p>
          <a:p>
            <a:pPr lvl="1"/>
            <a:r>
              <a:rPr lang="zh-TW" altLang="en-US" dirty="0" smtClean="0"/>
              <a:t>從組織外部到存放機密的資料庫之間應隔離為多個安全區域，每個區域都有個別的防火牆。</a:t>
            </a:r>
            <a:endParaRPr lang="en-US" altLang="zh-TW" dirty="0" smtClean="0"/>
          </a:p>
          <a:p>
            <a:pPr lvl="1"/>
            <a:r>
              <a:rPr lang="zh-TW" altLang="en-US" dirty="0" smtClean="0"/>
              <a:t>除了防火牆之外，應設置其它網路安全機制，如入侵偵測系統 </a:t>
            </a:r>
            <a:r>
              <a:rPr lang="en-US" altLang="zh-TW" dirty="0" smtClean="0"/>
              <a:t>(IDS)</a:t>
            </a:r>
            <a:r>
              <a:rPr lang="zh-TW" altLang="en-US" dirty="0" smtClean="0"/>
              <a:t>。</a:t>
            </a:r>
            <a:endParaRPr lang="en-US" altLang="zh-TW" dirty="0" smtClean="0"/>
          </a:p>
          <a:p>
            <a:pPr lvl="1"/>
            <a:r>
              <a:rPr lang="zh-TW" altLang="en-US" dirty="0" smtClean="0"/>
              <a:t>存放信用卡資料的伺服器應有主機防火牆及事件檢視器等安全措施。</a:t>
            </a:r>
            <a:endParaRPr lang="en-US" altLang="zh-TW" dirty="0" smtClean="0"/>
          </a:p>
          <a:p>
            <a:pPr lvl="1"/>
            <a:r>
              <a:rPr lang="zh-TW" altLang="en-US" dirty="0" smtClean="0"/>
              <a:t>資料庫應有存取控制，信用卡資料應加密保護。</a:t>
            </a:r>
            <a:endParaRPr lang="en-US" altLang="zh-TW"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285720" y="1357298"/>
            <a:ext cx="8215370" cy="5357850"/>
          </a:xfrm>
        </p:spPr>
        <p:txBody>
          <a:bodyPr>
            <a:normAutofit/>
          </a:bodyPr>
          <a:lstStyle/>
          <a:p>
            <a:pPr>
              <a:spcBef>
                <a:spcPts val="1200"/>
              </a:spcBef>
            </a:pPr>
            <a:r>
              <a:rPr lang="zh-TW" altLang="en-US" sz="2000" dirty="0" smtClean="0"/>
              <a:t>從</a:t>
            </a:r>
            <a:r>
              <a:rPr lang="en-US" altLang="zh-TW" sz="2000" dirty="0" smtClean="0"/>
              <a:t>Windows 2000</a:t>
            </a:r>
            <a:r>
              <a:rPr lang="zh-TW" altLang="en-US" sz="2000" dirty="0" smtClean="0"/>
              <a:t>起，微軟公司就提供視窗更新 </a:t>
            </a:r>
            <a:r>
              <a:rPr lang="en-US" altLang="zh-TW" sz="2000" dirty="0" smtClean="0"/>
              <a:t>(Windows Update)</a:t>
            </a:r>
            <a:r>
              <a:rPr lang="zh-TW" altLang="en-US" sz="2000" dirty="0" smtClean="0"/>
              <a:t>，可連結到微軟網站自動下載並安裝更新。使用者及系統維護人員要確定自己系統的各項更新、補丁都在最新的狀態。</a:t>
            </a:r>
            <a:endParaRPr lang="en-US" altLang="zh-TW" sz="2000" dirty="0" smtClean="0"/>
          </a:p>
          <a:p>
            <a:pPr>
              <a:spcBef>
                <a:spcPts val="1200"/>
              </a:spcBef>
            </a:pPr>
            <a:r>
              <a:rPr lang="zh-TW" altLang="en-US" sz="2000" dirty="0" smtClean="0"/>
              <a:t>技術問題可以上微軟</a:t>
            </a:r>
            <a:r>
              <a:rPr lang="en-US" altLang="zh-TW" sz="2000" dirty="0" smtClean="0"/>
              <a:t>TechNet</a:t>
            </a:r>
            <a:r>
              <a:rPr lang="zh-TW" altLang="en-US" sz="2000" dirty="0" smtClean="0"/>
              <a:t>網站：</a:t>
            </a:r>
            <a:r>
              <a:rPr lang="en-US" altLang="zh-TW" sz="2000" dirty="0" smtClean="0"/>
              <a:t>http://technet.microsoft.com</a:t>
            </a:r>
            <a:r>
              <a:rPr lang="zh-TW" altLang="en-US" sz="2000" dirty="0" smtClean="0"/>
              <a:t>；微軟資訊安全網站則在：</a:t>
            </a:r>
            <a:r>
              <a:rPr lang="en-US" altLang="zh-TW" sz="2000" dirty="0" smtClean="0"/>
              <a:t>http://www.microsoft.com/security/</a:t>
            </a:r>
            <a:r>
              <a:rPr lang="zh-TW" altLang="en-US" sz="2000" dirty="0" smtClean="0"/>
              <a:t>。</a:t>
            </a:r>
            <a:endParaRPr lang="en-US" altLang="zh-TW" sz="2000" dirty="0" smtClean="0"/>
          </a:p>
          <a:p>
            <a:pPr>
              <a:spcBef>
                <a:spcPts val="1200"/>
              </a:spcBef>
            </a:pPr>
            <a:r>
              <a:rPr lang="en-US" altLang="zh-TW" sz="2000" dirty="0" smtClean="0"/>
              <a:t>Windows</a:t>
            </a:r>
            <a:r>
              <a:rPr lang="zh-TW" altLang="en-US" sz="2000" dirty="0" smtClean="0"/>
              <a:t>提供系統記錄、報告、與監看的工具，可以有效地協助系統安全維護。</a:t>
            </a:r>
            <a:endParaRPr lang="en-US" altLang="zh-TW" sz="2000" dirty="0" smtClean="0"/>
          </a:p>
          <a:p>
            <a:pPr lvl="1">
              <a:spcBef>
                <a:spcPts val="1200"/>
              </a:spcBef>
            </a:pPr>
            <a:r>
              <a:rPr lang="zh-TW" altLang="en-US" dirty="0" smtClean="0"/>
              <a:t>資源</a:t>
            </a:r>
            <a:r>
              <a:rPr lang="zh-TW" altLang="en-US" sz="1800" dirty="0" smtClean="0"/>
              <a:t>監視器能即時的監視</a:t>
            </a:r>
            <a:r>
              <a:rPr lang="en-US" altLang="zh-TW" sz="1800" dirty="0" smtClean="0"/>
              <a:t>CPU</a:t>
            </a:r>
            <a:r>
              <a:rPr lang="zh-TW" altLang="en-US" sz="1800" dirty="0" smtClean="0"/>
              <a:t>、磁碟機、網路、記憶體等電腦資源的效能，與執行中的程式。不論惡意程式或駭客入侵都會企圖</a:t>
            </a:r>
            <a:r>
              <a:rPr lang="zh-TW" altLang="en-US" sz="1800" dirty="0" smtClean="0">
                <a:latin typeface="微軟正黑體"/>
                <a:ea typeface="微軟正黑體"/>
              </a:rPr>
              <a:t>「隱密」的進行，使用效能監視器可以讓它們無所遁形。</a:t>
            </a:r>
            <a:endParaRPr lang="en-US" altLang="zh-TW" sz="1800" dirty="0" smtClean="0"/>
          </a:p>
          <a:p>
            <a:pPr lvl="1">
              <a:spcBef>
                <a:spcPts val="1200"/>
              </a:spcBef>
            </a:pPr>
            <a:r>
              <a:rPr lang="zh-TW" altLang="en-US" sz="1800" dirty="0" smtClean="0"/>
              <a:t>事件檢視器能檢視已發生事件之記錄。</a:t>
            </a:r>
            <a:r>
              <a:rPr lang="zh-TW" altLang="en-US" sz="1800" dirty="0" smtClean="0">
                <a:latin typeface="微軟正黑體"/>
                <a:ea typeface="微軟正黑體"/>
              </a:rPr>
              <a:t>「</a:t>
            </a:r>
            <a:r>
              <a:rPr lang="zh-TW" altLang="en-US" sz="1800" dirty="0" smtClean="0"/>
              <a:t>凡走過，必留下痕跡。</a:t>
            </a:r>
            <a:r>
              <a:rPr lang="zh-TW" altLang="en-US" sz="1800" dirty="0" smtClean="0">
                <a:latin typeface="微軟正黑體"/>
                <a:ea typeface="微軟正黑體"/>
              </a:rPr>
              <a:t>」這些記錄有助於追蹤入侵者及他們在系統中所做的事。</a:t>
            </a:r>
            <a:endParaRPr lang="en-US" altLang="zh-TW" sz="1800" dirty="0" smtClean="0"/>
          </a:p>
        </p:txBody>
      </p:sp>
      <p:sp>
        <p:nvSpPr>
          <p:cNvPr id="3" name="標題 2"/>
          <p:cNvSpPr>
            <a:spLocks noGrp="1"/>
          </p:cNvSpPr>
          <p:nvPr>
            <p:ph type="title"/>
          </p:nvPr>
        </p:nvSpPr>
        <p:spPr/>
        <p:txBody>
          <a:bodyPr/>
          <a:lstStyle/>
          <a:p>
            <a:r>
              <a:rPr lang="zh-TW" altLang="en-US" dirty="0" smtClean="0"/>
              <a:t>強化</a:t>
            </a:r>
            <a:r>
              <a:rPr lang="en-US" altLang="zh-TW" dirty="0" smtClean="0"/>
              <a:t>Windows</a:t>
            </a:r>
            <a:r>
              <a:rPr lang="zh-TW" altLang="en-US" dirty="0" smtClean="0"/>
              <a:t>作業系統</a:t>
            </a:r>
            <a:endParaRPr lang="zh-TW"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56323"/>
            <a:ext cx="8099277" cy="5620949"/>
          </a:xfrm>
          <a:prstGeom prst="rect">
            <a:avLst/>
          </a:prstGeom>
        </p:spPr>
      </p:pic>
      <p:sp>
        <p:nvSpPr>
          <p:cNvPr id="5" name="文字方塊 4"/>
          <p:cNvSpPr txBox="1"/>
          <p:nvPr/>
        </p:nvSpPr>
        <p:spPr>
          <a:xfrm flipH="1">
            <a:off x="6444208" y="4221088"/>
            <a:ext cx="2310312" cy="369332"/>
          </a:xfrm>
          <a:prstGeom prst="rect">
            <a:avLst/>
          </a:prstGeom>
          <a:noFill/>
        </p:spPr>
        <p:txBody>
          <a:bodyPr wrap="none" rtlCol="0">
            <a:spAutoFit/>
          </a:bodyPr>
          <a:lstStyle/>
          <a:p>
            <a:pPr algn="ctr"/>
            <a:r>
              <a:rPr lang="en-US" altLang="zh-TW" dirty="0" smtClean="0">
                <a:latin typeface="Calibri" pitchFamily="34" charset="0"/>
                <a:cs typeface="Calibri" pitchFamily="34" charset="0"/>
              </a:rPr>
              <a:t>Windows</a:t>
            </a:r>
            <a:r>
              <a:rPr lang="zh-TW" altLang="en-US" dirty="0" smtClean="0">
                <a:latin typeface="Calibri" pitchFamily="34" charset="0"/>
                <a:cs typeface="Calibri" pitchFamily="34" charset="0"/>
              </a:rPr>
              <a:t> 資源監視器</a:t>
            </a:r>
            <a:endParaRPr lang="zh-TW" altLang="en-US" dirty="0">
              <a:latin typeface="Calibri" pitchFamily="34" charset="0"/>
              <a:cs typeface="Calibri" pitchFamily="34" charset="0"/>
            </a:endParaRPr>
          </a:p>
        </p:txBody>
      </p:sp>
      <p:sp>
        <p:nvSpPr>
          <p:cNvPr id="7" name="文字方塊 6"/>
          <p:cNvSpPr txBox="1"/>
          <p:nvPr/>
        </p:nvSpPr>
        <p:spPr>
          <a:xfrm>
            <a:off x="2051720" y="6093296"/>
            <a:ext cx="2310312" cy="369332"/>
          </a:xfrm>
          <a:prstGeom prst="rect">
            <a:avLst/>
          </a:prstGeom>
          <a:noFill/>
        </p:spPr>
        <p:txBody>
          <a:bodyPr wrap="none" rtlCol="0">
            <a:spAutoFit/>
          </a:bodyPr>
          <a:lstStyle/>
          <a:p>
            <a:pPr algn="ctr"/>
            <a:r>
              <a:rPr lang="en-US" altLang="zh-TW" dirty="0" smtClean="0">
                <a:latin typeface="Calibri" pitchFamily="34" charset="0"/>
                <a:cs typeface="Calibri" pitchFamily="34" charset="0"/>
              </a:rPr>
              <a:t>Windows </a:t>
            </a:r>
            <a:r>
              <a:rPr lang="zh-TW" altLang="en-US" dirty="0" smtClean="0">
                <a:latin typeface="Calibri" pitchFamily="34" charset="0"/>
                <a:cs typeface="Calibri" pitchFamily="34" charset="0"/>
              </a:rPr>
              <a:t>事件檢視器</a:t>
            </a:r>
            <a:endParaRPr lang="zh-TW" altLang="en-US" dirty="0">
              <a:latin typeface="Calibri" pitchFamily="34" charset="0"/>
              <a:cs typeface="Calibri"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華麗">
  <a:themeElements>
    <a:clrScheme name="華麗">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華麗">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華麗">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26051</TotalTime>
  <Words>5286</Words>
  <Application>Microsoft Office PowerPoint</Application>
  <PresentationFormat>如螢幕大小 (4:3)</PresentationFormat>
  <Paragraphs>338</Paragraphs>
  <Slides>45</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45</vt:i4>
      </vt:variant>
    </vt:vector>
  </HeadingPairs>
  <TitlesOfParts>
    <vt:vector size="54" baseType="lpstr">
      <vt:lpstr>微軟正黑體</vt:lpstr>
      <vt:lpstr>新細明體</vt:lpstr>
      <vt:lpstr>Arial</vt:lpstr>
      <vt:lpstr>Calibri</vt:lpstr>
      <vt:lpstr>Trebuchet MS</vt:lpstr>
      <vt:lpstr>Tw Cen MT</vt:lpstr>
      <vt:lpstr>Wingdings</vt:lpstr>
      <vt:lpstr>Wingdings 2</vt:lpstr>
      <vt:lpstr>華麗</vt:lpstr>
      <vt:lpstr>Information Security Fundamentals and Practices 資訊安全概論與實務</vt:lpstr>
      <vt:lpstr>多層次防禦</vt:lpstr>
      <vt:lpstr>資訊安全攻擊</vt:lpstr>
      <vt:lpstr>資訊安全防禦</vt:lpstr>
      <vt:lpstr>攻擊與防禦的多元性</vt:lpstr>
      <vt:lpstr>多層次防禦</vt:lpstr>
      <vt:lpstr>資訊安全攻擊案例</vt:lpstr>
      <vt:lpstr>強化Windows作業系統</vt:lpstr>
      <vt:lpstr>PowerPoint 簡報</vt:lpstr>
      <vt:lpstr>Windows 檔案系統</vt:lpstr>
      <vt:lpstr>強化 Unix/Linux 作業系統</vt:lpstr>
      <vt:lpstr>更新作業系統</vt:lpstr>
      <vt:lpstr>作業系統更新案例</vt:lpstr>
      <vt:lpstr>網路協定與 NetBIOS</vt:lpstr>
      <vt:lpstr>網路連接</vt:lpstr>
      <vt:lpstr>Netbios 的風險</vt:lpstr>
      <vt:lpstr>強化網路組件</vt:lpstr>
      <vt:lpstr>強化網頁伺服器</vt:lpstr>
      <vt:lpstr>強化電子郵件伺服器</vt:lpstr>
      <vt:lpstr>強化 FTP 伺服器</vt:lpstr>
      <vt:lpstr>強化 DNS 伺服器</vt:lpstr>
      <vt:lpstr>強化 DHCP 服務</vt:lpstr>
      <vt:lpstr>強化檔案與列印伺服器</vt:lpstr>
      <vt:lpstr>目錄服務</vt:lpstr>
      <vt:lpstr>資料庫的建置模型</vt:lpstr>
      <vt:lpstr>可信任的運算</vt:lpstr>
      <vt:lpstr>可信任的運算的四個目標</vt:lpstr>
      <vt:lpstr>多層次防禦工具</vt:lpstr>
      <vt:lpstr>IE 瀏覽器的安全機制</vt:lpstr>
      <vt:lpstr>Outlook 電子郵件的安全機制</vt:lpstr>
      <vt:lpstr>Exchange 郵件伺服器</vt:lpstr>
      <vt:lpstr>Exchange 垃圾郵件過濾流程</vt:lpstr>
      <vt:lpstr>防火牆伺服器</vt:lpstr>
      <vt:lpstr>Windows 作業系統的安全工具</vt:lpstr>
      <vt:lpstr>Defender 間諜軟體防護</vt:lpstr>
      <vt:lpstr>Forefront 防毒軟體</vt:lpstr>
      <vt:lpstr>微軟惡意程式保護中心</vt:lpstr>
      <vt:lpstr>事件檢視器</vt:lpstr>
      <vt:lpstr>RMS 資料存取控制</vt:lpstr>
      <vt:lpstr>Configuration Manager 系統管理</vt:lpstr>
      <vt:lpstr>Configuration Manager 主要功能</vt:lpstr>
      <vt:lpstr>Operations Manager 全面監控技術</vt:lpstr>
      <vt:lpstr>Operations Manager 概述</vt:lpstr>
      <vt:lpstr>CLM/ILM 身分生命週期管理</vt:lpstr>
      <vt:lpstr>微軟資訊安全相關技術一覽</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Course and Laboratories (ISCAL) 資訊安全課程與實驗</dc:title>
  <dc:creator>timpan</dc:creator>
  <cp:lastModifiedBy>jonassen_wang 王建賀\839\0918908270</cp:lastModifiedBy>
  <cp:revision>2380</cp:revision>
  <dcterms:created xsi:type="dcterms:W3CDTF">2007-09-03T02:45:25Z</dcterms:created>
  <dcterms:modified xsi:type="dcterms:W3CDTF">2013-01-28T07:56:34Z</dcterms:modified>
</cp:coreProperties>
</file>